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6" r:id="rId13"/>
    <p:sldId id="267" r:id="rId14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7"/>
    <p:restoredTop sz="94671"/>
  </p:normalViewPr>
  <p:slideViewPr>
    <p:cSldViewPr snapToGrid="0" snapToObjects="1">
      <p:cViewPr>
        <p:scale>
          <a:sx n="110" d="100"/>
          <a:sy n="110" d="100"/>
        </p:scale>
        <p:origin x="456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81087-1A3E-AA42-88DB-94F7B1A64354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F86-2BA4-1340-A205-FB41FEC4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36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analytical</a:t>
            </a:r>
            <a:r>
              <a:rPr lang="zh-Hans" altLang="en-US" dirty="0"/>
              <a:t> </a:t>
            </a:r>
            <a:r>
              <a:rPr lang="en-US" altLang="zh-Hans" dirty="0"/>
              <a:t>solution,</a:t>
            </a:r>
            <a:r>
              <a:rPr lang="zh-Hans" altLang="en-US" dirty="0"/>
              <a:t> </a:t>
            </a: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altLang="zh-Hans" dirty="0"/>
              <a:t>(</a:t>
            </a:r>
            <a:r>
              <a:rPr lang="en-US" altLang="zh-Hans" dirty="0" err="1"/>
              <a:t>r,rho</a:t>
            </a:r>
            <a:r>
              <a:rPr lang="en-US" altLang="zh-Hans" dirty="0"/>
              <a:t>)</a:t>
            </a:r>
            <a:r>
              <a:rPr lang="zh-Hans" altLang="en-US" dirty="0"/>
              <a:t> </a:t>
            </a:r>
            <a:r>
              <a:rPr lang="en-US" altLang="zh-Hans" dirty="0"/>
              <a:t>takes</a:t>
            </a:r>
            <a:r>
              <a:rPr lang="zh-Hans" altLang="en-US" dirty="0"/>
              <a:t> </a:t>
            </a:r>
            <a:r>
              <a:rPr lang="en-US" altLang="zh-Hans" dirty="0"/>
              <a:t>8</a:t>
            </a:r>
            <a:r>
              <a:rPr lang="zh-Hans" altLang="en-US" dirty="0"/>
              <a:t> </a:t>
            </a:r>
            <a:r>
              <a:rPr lang="en-US" altLang="zh-Hans" dirty="0"/>
              <a:t>s</a:t>
            </a:r>
          </a:p>
          <a:p>
            <a:r>
              <a:rPr lang="en-US" altLang="zh-Hans" dirty="0"/>
              <a:t>simulation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likelihood,</a:t>
            </a:r>
            <a:r>
              <a:rPr lang="zh-Hans" altLang="en-US" dirty="0"/>
              <a:t> </a:t>
            </a: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altLang="zh-Hans" dirty="0"/>
              <a:t>(</a:t>
            </a:r>
            <a:r>
              <a:rPr lang="en-US" altLang="zh-Hans" dirty="0" err="1"/>
              <a:t>r,rho</a:t>
            </a:r>
            <a:r>
              <a:rPr lang="en-US" altLang="zh-Hans" dirty="0"/>
              <a:t>)</a:t>
            </a:r>
            <a:r>
              <a:rPr lang="zh-Hans" altLang="en-US" dirty="0"/>
              <a:t> </a:t>
            </a:r>
            <a:r>
              <a:rPr lang="en-US" altLang="zh-Hans" dirty="0"/>
              <a:t>takes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  <a:r>
              <a:rPr lang="zh-Hans" altLang="en-US" dirty="0"/>
              <a:t> </a:t>
            </a:r>
            <a:r>
              <a:rPr lang="en-US" altLang="zh-Hans" dirty="0"/>
              <a:t>mins</a:t>
            </a:r>
          </a:p>
          <a:p>
            <a:r>
              <a:rPr lang="en-US" altLang="zh-Hans" dirty="0"/>
              <a:t>simulation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distance,</a:t>
            </a:r>
            <a:r>
              <a:rPr lang="zh-Hans" altLang="en-US" dirty="0"/>
              <a:t> </a:t>
            </a:r>
            <a:r>
              <a:rPr lang="en-US" altLang="zh-Hans" dirty="0"/>
              <a:t>one</a:t>
            </a:r>
            <a:r>
              <a:rPr lang="zh-Hans" altLang="en-US" dirty="0"/>
              <a:t> </a:t>
            </a:r>
            <a:r>
              <a:rPr lang="en-US" altLang="zh-Hans" dirty="0"/>
              <a:t>(</a:t>
            </a:r>
            <a:r>
              <a:rPr lang="en-US" altLang="zh-Hans" dirty="0" err="1"/>
              <a:t>r,rho</a:t>
            </a:r>
            <a:r>
              <a:rPr lang="en-US" altLang="zh-Hans" dirty="0"/>
              <a:t>)</a:t>
            </a:r>
            <a:r>
              <a:rPr lang="zh-Hans" altLang="en-US" dirty="0"/>
              <a:t> </a:t>
            </a:r>
            <a:r>
              <a:rPr lang="en-US" altLang="zh-Hans" dirty="0"/>
              <a:t>takes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 </a:t>
            </a:r>
            <a:r>
              <a:rPr lang="en-US" altLang="zh-Hans" dirty="0"/>
              <a:t>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D6F86-2BA4-1340-A205-FB41FEC44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6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6E7C7A3-CDBC-409F-8977-F7DD8D8306D3}" type="datetime">
              <a:rPr lang="en-GB" sz="1200" b="0" strike="noStrike" spc="-1">
                <a:solidFill>
                  <a:srgbClr val="8B8B8B"/>
                </a:solidFill>
                <a:latin typeface="Calibri"/>
              </a:rPr>
              <a:t>16/08/2019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B7008CB-A2BB-4DAE-A8BE-132CADE21EB2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DC6E1FD-2B35-48AC-BB0E-567E7D9E68E3}" type="datetime">
              <a:rPr lang="en-GB" sz="1200" b="0" strike="noStrike" spc="-1">
                <a:solidFill>
                  <a:srgbClr val="8B8B8B"/>
                </a:solidFill>
                <a:latin typeface="Calibri"/>
              </a:rPr>
              <a:t>16/08/2019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A601BBB-58F5-4027-97DC-1390DE8E812B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0.tiff"/><Relationship Id="rId18" Type="http://schemas.openxmlformats.org/officeDocument/2006/relationships/image" Target="../media/image75.tiff"/><Relationship Id="rId3" Type="http://schemas.openxmlformats.org/officeDocument/2006/relationships/image" Target="../media/image67.tiff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74.tiff"/><Relationship Id="rId2" Type="http://schemas.openxmlformats.org/officeDocument/2006/relationships/image" Target="../media/image66.tiff"/><Relationship Id="rId16" Type="http://schemas.openxmlformats.org/officeDocument/2006/relationships/image" Target="../media/image73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69.tiff"/><Relationship Id="rId15" Type="http://schemas.openxmlformats.org/officeDocument/2006/relationships/image" Target="../media/image72.tiff"/><Relationship Id="rId10" Type="http://schemas.openxmlformats.org/officeDocument/2006/relationships/image" Target="../media/image55.png"/><Relationship Id="rId19" Type="http://schemas.openxmlformats.org/officeDocument/2006/relationships/image" Target="../media/image76.tiff"/><Relationship Id="rId4" Type="http://schemas.openxmlformats.org/officeDocument/2006/relationships/image" Target="../media/image68.tiff"/><Relationship Id="rId9" Type="http://schemas.openxmlformats.org/officeDocument/2006/relationships/image" Target="../media/image54.png"/><Relationship Id="rId14" Type="http://schemas.openxmlformats.org/officeDocument/2006/relationships/image" Target="../media/image7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Single Cell Progenitor Model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958200"/>
            <a:ext cx="9143640" cy="1299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Huairen Zhang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91F248-0126-A247-ABFF-709CE852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</p:spPr>
        <p:txBody>
          <a:bodyPr/>
          <a:lstStyle/>
          <a:p>
            <a:r>
              <a:rPr lang="en-US" altLang="zh-Hans" dirty="0"/>
              <a:t>4.</a:t>
            </a:r>
            <a:r>
              <a:rPr lang="zh-Hans" altLang="en-US" dirty="0"/>
              <a:t> </a:t>
            </a:r>
            <a:r>
              <a:rPr lang="en-US" altLang="zh-Hans" dirty="0"/>
              <a:t>Discussion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Simulation</a:t>
            </a:r>
            <a:r>
              <a:rPr lang="zh-Hans" altLang="en-US" dirty="0"/>
              <a:t> </a:t>
            </a:r>
            <a:r>
              <a:rPr lang="en-US" altLang="zh-Hans" dirty="0"/>
              <a:t>&amp;</a:t>
            </a:r>
            <a:r>
              <a:rPr lang="zh-Hans" altLang="en-US" dirty="0"/>
              <a:t> </a:t>
            </a:r>
            <a:r>
              <a:rPr lang="en-US" altLang="zh-Hans" dirty="0"/>
              <a:t>loglikelihood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16CDC1-49B4-7048-9999-C70D91704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07151"/>
              </p:ext>
            </p:extLst>
          </p:nvPr>
        </p:nvGraphicFramePr>
        <p:xfrm>
          <a:off x="664743" y="2002420"/>
          <a:ext cx="10688578" cy="380421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609">
                  <a:extLst>
                    <a:ext uri="{9D8B030D-6E8A-4147-A177-3AD203B41FA5}">
                      <a16:colId xmlns:a16="http://schemas.microsoft.com/office/drawing/2014/main" val="1368923451"/>
                    </a:ext>
                  </a:extLst>
                </a:gridCol>
                <a:gridCol w="1932972">
                  <a:extLst>
                    <a:ext uri="{9D8B030D-6E8A-4147-A177-3AD203B41FA5}">
                      <a16:colId xmlns:a16="http://schemas.microsoft.com/office/drawing/2014/main" val="2492836818"/>
                    </a:ext>
                  </a:extLst>
                </a:gridCol>
                <a:gridCol w="1909823">
                  <a:extLst>
                    <a:ext uri="{9D8B030D-6E8A-4147-A177-3AD203B41FA5}">
                      <a16:colId xmlns:a16="http://schemas.microsoft.com/office/drawing/2014/main" val="4105401017"/>
                    </a:ext>
                  </a:extLst>
                </a:gridCol>
                <a:gridCol w="821596">
                  <a:extLst>
                    <a:ext uri="{9D8B030D-6E8A-4147-A177-3AD203B41FA5}">
                      <a16:colId xmlns:a16="http://schemas.microsoft.com/office/drawing/2014/main" val="4062772593"/>
                    </a:ext>
                  </a:extLst>
                </a:gridCol>
                <a:gridCol w="821597">
                  <a:extLst>
                    <a:ext uri="{9D8B030D-6E8A-4147-A177-3AD203B41FA5}">
                      <a16:colId xmlns:a16="http://schemas.microsoft.com/office/drawing/2014/main" val="771598532"/>
                    </a:ext>
                  </a:extLst>
                </a:gridCol>
                <a:gridCol w="821596">
                  <a:extLst>
                    <a:ext uri="{9D8B030D-6E8A-4147-A177-3AD203B41FA5}">
                      <a16:colId xmlns:a16="http://schemas.microsoft.com/office/drawing/2014/main" val="1644326850"/>
                    </a:ext>
                  </a:extLst>
                </a:gridCol>
                <a:gridCol w="821596">
                  <a:extLst>
                    <a:ext uri="{9D8B030D-6E8A-4147-A177-3AD203B41FA5}">
                      <a16:colId xmlns:a16="http://schemas.microsoft.com/office/drawing/2014/main" val="266402032"/>
                    </a:ext>
                  </a:extLst>
                </a:gridCol>
                <a:gridCol w="821596">
                  <a:extLst>
                    <a:ext uri="{9D8B030D-6E8A-4147-A177-3AD203B41FA5}">
                      <a16:colId xmlns:a16="http://schemas.microsoft.com/office/drawing/2014/main" val="4226541015"/>
                    </a:ext>
                  </a:extLst>
                </a:gridCol>
                <a:gridCol w="821597">
                  <a:extLst>
                    <a:ext uri="{9D8B030D-6E8A-4147-A177-3AD203B41FA5}">
                      <a16:colId xmlns:a16="http://schemas.microsoft.com/office/drawing/2014/main" val="2747690100"/>
                    </a:ext>
                  </a:extLst>
                </a:gridCol>
                <a:gridCol w="821596">
                  <a:extLst>
                    <a:ext uri="{9D8B030D-6E8A-4147-A177-3AD203B41FA5}">
                      <a16:colId xmlns:a16="http://schemas.microsoft.com/office/drawing/2014/main" val="2048335267"/>
                    </a:ext>
                  </a:extLst>
                </a:gridCol>
              </a:tblGrid>
              <a:tr h="5671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Synthetic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data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(r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0.08,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gamma)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Grid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search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of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each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timepoint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400511"/>
                  </a:ext>
                </a:extLst>
              </a:tr>
              <a:tr h="5671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expRate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gammaRate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653765"/>
                  </a:ext>
                </a:extLst>
              </a:tr>
              <a:tr h="1334946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Original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method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570433"/>
                  </a:ext>
                </a:extLst>
              </a:tr>
              <a:tr h="1334946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Updated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method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9489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729E14C-D68F-F840-BE8B-AB8A35FB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6" y="3177306"/>
            <a:ext cx="1829522" cy="1229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278682-8C86-C84A-9D05-11BBF51B9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748" y="3172412"/>
            <a:ext cx="1833682" cy="1232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2121D1-0222-BB40-87EE-7BFD88515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696" y="4526694"/>
            <a:ext cx="1829522" cy="1229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1E7CA9-88E3-E24B-98A6-84B3E64CB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748" y="4526694"/>
            <a:ext cx="1829522" cy="1229439"/>
          </a:xfrm>
          <a:prstGeom prst="rect">
            <a:avLst/>
          </a:prstGeom>
        </p:spPr>
      </p:pic>
      <p:pic>
        <p:nvPicPr>
          <p:cNvPr id="10" name="Image22">
            <a:extLst>
              <a:ext uri="{FF2B5EF4-FFF2-40B4-BE49-F238E27FC236}">
                <a16:creationId xmlns:a16="http://schemas.microsoft.com/office/drawing/2014/main" id="{4F538B15-85DE-5D4E-91F5-02E4897EEAB4}"/>
              </a:ext>
            </a:extLst>
          </p:cNvPr>
          <p:cNvPicPr/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671800" y="4809487"/>
            <a:ext cx="719460" cy="666559"/>
          </a:xfrm>
          <a:prstGeom prst="rect">
            <a:avLst/>
          </a:prstGeom>
        </p:spPr>
      </p:pic>
      <p:pic>
        <p:nvPicPr>
          <p:cNvPr id="11" name="Image23">
            <a:extLst>
              <a:ext uri="{FF2B5EF4-FFF2-40B4-BE49-F238E27FC236}">
                <a16:creationId xmlns:a16="http://schemas.microsoft.com/office/drawing/2014/main" id="{870488DC-44D0-4340-820B-A45ECF47A073}"/>
              </a:ext>
            </a:extLst>
          </p:cNvPr>
          <p:cNvPicPr/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500930" y="4816289"/>
            <a:ext cx="692034" cy="659757"/>
          </a:xfrm>
          <a:prstGeom prst="rect">
            <a:avLst/>
          </a:prstGeom>
        </p:spPr>
      </p:pic>
      <p:pic>
        <p:nvPicPr>
          <p:cNvPr id="12" name="Image24">
            <a:extLst>
              <a:ext uri="{FF2B5EF4-FFF2-40B4-BE49-F238E27FC236}">
                <a16:creationId xmlns:a16="http://schemas.microsoft.com/office/drawing/2014/main" id="{13AA7FF5-AECA-434C-AD50-9B1D664FDA64}"/>
              </a:ext>
            </a:extLst>
          </p:cNvPr>
          <p:cNvPicPr/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293555" y="4809487"/>
            <a:ext cx="742665" cy="656999"/>
          </a:xfrm>
          <a:prstGeom prst="rect">
            <a:avLst/>
          </a:prstGeom>
        </p:spPr>
      </p:pic>
      <p:pic>
        <p:nvPicPr>
          <p:cNvPr id="13" name="Image25">
            <a:extLst>
              <a:ext uri="{FF2B5EF4-FFF2-40B4-BE49-F238E27FC236}">
                <a16:creationId xmlns:a16="http://schemas.microsoft.com/office/drawing/2014/main" id="{1439E929-3F27-D846-966A-C9F95AE97396}"/>
              </a:ext>
            </a:extLst>
          </p:cNvPr>
          <p:cNvPicPr/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8116607" y="4816288"/>
            <a:ext cx="719517" cy="659757"/>
          </a:xfrm>
          <a:prstGeom prst="rect">
            <a:avLst/>
          </a:prstGeom>
        </p:spPr>
      </p:pic>
      <p:pic>
        <p:nvPicPr>
          <p:cNvPr id="14" name="Image26">
            <a:extLst>
              <a:ext uri="{FF2B5EF4-FFF2-40B4-BE49-F238E27FC236}">
                <a16:creationId xmlns:a16="http://schemas.microsoft.com/office/drawing/2014/main" id="{BA316CD3-49E6-7B47-AD89-23822B1C9721}"/>
              </a:ext>
            </a:extLst>
          </p:cNvPr>
          <p:cNvPicPr/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8948288" y="4806729"/>
            <a:ext cx="719517" cy="659757"/>
          </a:xfrm>
          <a:prstGeom prst="rect">
            <a:avLst/>
          </a:prstGeom>
        </p:spPr>
      </p:pic>
      <p:pic>
        <p:nvPicPr>
          <p:cNvPr id="15" name="Image27">
            <a:extLst>
              <a:ext uri="{FF2B5EF4-FFF2-40B4-BE49-F238E27FC236}">
                <a16:creationId xmlns:a16="http://schemas.microsoft.com/office/drawing/2014/main" id="{E9F74F37-919A-754F-A57C-C72B8B9412EE}"/>
              </a:ext>
            </a:extLst>
          </p:cNvPr>
          <p:cNvPicPr/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9785231" y="4806728"/>
            <a:ext cx="729039" cy="659757"/>
          </a:xfrm>
          <a:prstGeom prst="rect">
            <a:avLst/>
          </a:prstGeom>
        </p:spPr>
      </p:pic>
      <p:pic>
        <p:nvPicPr>
          <p:cNvPr id="16" name="Image28">
            <a:extLst>
              <a:ext uri="{FF2B5EF4-FFF2-40B4-BE49-F238E27FC236}">
                <a16:creationId xmlns:a16="http://schemas.microsoft.com/office/drawing/2014/main" id="{5B9E9608-F4DC-2842-866F-DC0B419AB999}"/>
              </a:ext>
            </a:extLst>
          </p:cNvPr>
          <p:cNvPicPr/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0591950" y="4806727"/>
            <a:ext cx="768099" cy="659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42461A-8DC4-E14B-B161-F0FF75024A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3094" y="3465001"/>
            <a:ext cx="783138" cy="647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7B02FD-D3B9-FE4A-B83E-2463F66141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5377" y="3465001"/>
            <a:ext cx="783140" cy="647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B79FF2-2842-084C-B7C3-077E5E07B1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3757" y="3465000"/>
            <a:ext cx="783140" cy="647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94C097-A574-E447-ABA6-4554D7B2EE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96043" y="3465001"/>
            <a:ext cx="740082" cy="6114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011AAF-980F-4044-94C1-4D5AACDA1C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15997" y="3439619"/>
            <a:ext cx="763383" cy="630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E679F-A436-4E4C-8DC9-430C0A1CB9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35953" y="3465000"/>
            <a:ext cx="789227" cy="6520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A5C766-6AF9-9F41-A222-18F26EA3C8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79209" y="3465000"/>
            <a:ext cx="732664" cy="6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3C9A-8EC6-2749-A89A-22B88DBA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1353920" cy="1325160"/>
          </a:xfrm>
        </p:spPr>
        <p:txBody>
          <a:bodyPr/>
          <a:lstStyle/>
          <a:p>
            <a:r>
              <a:rPr lang="en-US" altLang="zh-Hans" dirty="0"/>
              <a:t>4.</a:t>
            </a:r>
            <a:r>
              <a:rPr lang="zh-Hans" altLang="en-US" dirty="0"/>
              <a:t> </a:t>
            </a:r>
            <a:r>
              <a:rPr lang="en-US" altLang="zh-Hans" dirty="0"/>
              <a:t>Discussion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Simulation</a:t>
            </a:r>
            <a:r>
              <a:rPr lang="zh-Hans" altLang="en-US" dirty="0"/>
              <a:t> </a:t>
            </a:r>
            <a:r>
              <a:rPr lang="en-US" altLang="zh-Hans" dirty="0"/>
              <a:t>&amp;</a:t>
            </a:r>
            <a:r>
              <a:rPr lang="zh-Hans" altLang="en-US" dirty="0"/>
              <a:t> </a:t>
            </a:r>
            <a:r>
              <a:rPr lang="en-US" altLang="zh-Hans" dirty="0"/>
              <a:t>distance</a:t>
            </a:r>
            <a:r>
              <a:rPr lang="zh-Hans" altLang="en-US" dirty="0"/>
              <a:t>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3DC48-A520-294A-9A16-11E11ED81C34}"/>
              </a:ext>
            </a:extLst>
          </p:cNvPr>
          <p:cNvSpPr txBox="1"/>
          <p:nvPr/>
        </p:nvSpPr>
        <p:spPr>
          <a:xfrm>
            <a:off x="1493135" y="1423981"/>
            <a:ext cx="3241593" cy="496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Hans" sz="2000" dirty="0"/>
              <a:t>synthetic</a:t>
            </a:r>
            <a:r>
              <a:rPr lang="zh-Hans" altLang="en-US" sz="2000" dirty="0"/>
              <a:t> </a:t>
            </a:r>
            <a:r>
              <a:rPr lang="en-US" altLang="zh-Hans" sz="2000" dirty="0"/>
              <a:t>data:</a:t>
            </a:r>
            <a:r>
              <a:rPr lang="zh-Hans" altLang="en-US" sz="2000" dirty="0"/>
              <a:t> </a:t>
            </a:r>
            <a:r>
              <a:rPr lang="en-US" altLang="zh-Hans" sz="2000" dirty="0"/>
              <a:t>r</a:t>
            </a:r>
            <a:r>
              <a:rPr lang="zh-Hans" altLang="en-US" sz="2000" dirty="0"/>
              <a:t> </a:t>
            </a:r>
            <a:r>
              <a:rPr lang="en-US" altLang="zh-Hans" sz="2000" dirty="0"/>
              <a:t>=</a:t>
            </a:r>
            <a:r>
              <a:rPr lang="zh-Hans" altLang="en-US" sz="2000" dirty="0"/>
              <a:t> </a:t>
            </a:r>
            <a:r>
              <a:rPr lang="en-US" altLang="zh-Hans" sz="2000" dirty="0"/>
              <a:t>0.06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597256-A3B6-A44A-8622-6ABB8FFB4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55790"/>
              </p:ext>
            </p:extLst>
          </p:nvPr>
        </p:nvGraphicFramePr>
        <p:xfrm>
          <a:off x="2083444" y="2181307"/>
          <a:ext cx="6342926" cy="432366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44134">
                  <a:extLst>
                    <a:ext uri="{9D8B030D-6E8A-4147-A177-3AD203B41FA5}">
                      <a16:colId xmlns:a16="http://schemas.microsoft.com/office/drawing/2014/main" val="3810315705"/>
                    </a:ext>
                  </a:extLst>
                </a:gridCol>
                <a:gridCol w="2444017">
                  <a:extLst>
                    <a:ext uri="{9D8B030D-6E8A-4147-A177-3AD203B41FA5}">
                      <a16:colId xmlns:a16="http://schemas.microsoft.com/office/drawing/2014/main" val="1769387454"/>
                    </a:ext>
                  </a:extLst>
                </a:gridCol>
                <a:gridCol w="2754775">
                  <a:extLst>
                    <a:ext uri="{9D8B030D-6E8A-4147-A177-3AD203B41FA5}">
                      <a16:colId xmlns:a16="http://schemas.microsoft.com/office/drawing/2014/main" val="2572465683"/>
                    </a:ext>
                  </a:extLst>
                </a:gridCol>
              </a:tblGrid>
              <a:tr h="44465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Grid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pyABC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84588"/>
                  </a:ext>
                </a:extLst>
              </a:tr>
              <a:tr h="1939503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KS</a:t>
                      </a:r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326621"/>
                  </a:ext>
                </a:extLst>
              </a:tr>
              <a:tr h="1939503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Quantile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23418"/>
                  </a:ext>
                </a:extLst>
              </a:tr>
            </a:tbl>
          </a:graphicData>
        </a:graphic>
      </p:graphicFrame>
      <p:pic>
        <p:nvPicPr>
          <p:cNvPr id="6" name="Image11">
            <a:extLst>
              <a:ext uri="{FF2B5EF4-FFF2-40B4-BE49-F238E27FC236}">
                <a16:creationId xmlns:a16="http://schemas.microsoft.com/office/drawing/2014/main" id="{01B6521A-384E-FA4C-A990-B7D3DB97A68B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23479" y="2684979"/>
            <a:ext cx="2301818" cy="1881723"/>
          </a:xfrm>
          <a:prstGeom prst="rect">
            <a:avLst/>
          </a:prstGeom>
        </p:spPr>
      </p:pic>
      <p:pic>
        <p:nvPicPr>
          <p:cNvPr id="7" name="Image12">
            <a:extLst>
              <a:ext uri="{FF2B5EF4-FFF2-40B4-BE49-F238E27FC236}">
                <a16:creationId xmlns:a16="http://schemas.microsoft.com/office/drawing/2014/main" id="{DB9F8740-4970-8E4C-AE5C-37FC056FCD41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76499" y="4566702"/>
            <a:ext cx="2348798" cy="1926695"/>
          </a:xfrm>
          <a:prstGeom prst="rect">
            <a:avLst/>
          </a:prstGeom>
        </p:spPr>
      </p:pic>
      <p:pic>
        <p:nvPicPr>
          <p:cNvPr id="8" name="Image6">
            <a:extLst>
              <a:ext uri="{FF2B5EF4-FFF2-40B4-BE49-F238E27FC236}">
                <a16:creationId xmlns:a16="http://schemas.microsoft.com/office/drawing/2014/main" id="{6EE855B7-F012-0D48-AB27-3695C1B22FCF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53587" y="2673403"/>
            <a:ext cx="2591758" cy="1881723"/>
          </a:xfrm>
          <a:prstGeom prst="rect">
            <a:avLst/>
          </a:prstGeom>
        </p:spPr>
      </p:pic>
      <p:pic>
        <p:nvPicPr>
          <p:cNvPr id="9" name="Image7">
            <a:extLst>
              <a:ext uri="{FF2B5EF4-FFF2-40B4-BE49-F238E27FC236}">
                <a16:creationId xmlns:a16="http://schemas.microsoft.com/office/drawing/2014/main" id="{5B9D5CCF-119D-9243-9ADA-58990E8A37BB}"/>
              </a:ext>
            </a:extLst>
          </p:cNvPr>
          <p:cNvPicPr/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53587" y="4613002"/>
            <a:ext cx="2591758" cy="18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2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7E44-F964-8A47-B7D9-42731BDD1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4.</a:t>
            </a:r>
            <a:r>
              <a:rPr lang="zh-Hans" altLang="en-US" dirty="0"/>
              <a:t> </a:t>
            </a:r>
            <a:r>
              <a:rPr lang="en-US" altLang="zh-Hans" dirty="0"/>
              <a:t>Discussion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Challenge</a:t>
            </a:r>
            <a:r>
              <a:rPr lang="zh-Hans" altLang="en-US" dirty="0"/>
              <a:t>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E6C0F-9D91-5443-AEB0-3A437082D1F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95873" y="1642281"/>
            <a:ext cx="10515240" cy="744020"/>
          </a:xfrm>
        </p:spPr>
        <p:txBody>
          <a:bodyPr/>
          <a:lstStyle/>
          <a:p>
            <a:r>
              <a:rPr lang="en-US" altLang="zh-Hans" dirty="0"/>
              <a:t>Difference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dirty="0"/>
              <a:t>experimental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synthetic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A429BAF-213C-034F-B28B-785DE2D51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377421"/>
              </p:ext>
            </p:extLst>
          </p:nvPr>
        </p:nvGraphicFramePr>
        <p:xfrm>
          <a:off x="528277" y="2559736"/>
          <a:ext cx="11389488" cy="303083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23686">
                  <a:extLst>
                    <a:ext uri="{9D8B030D-6E8A-4147-A177-3AD203B41FA5}">
                      <a16:colId xmlns:a16="http://schemas.microsoft.com/office/drawing/2014/main" val="2189773157"/>
                    </a:ext>
                  </a:extLst>
                </a:gridCol>
                <a:gridCol w="1423686">
                  <a:extLst>
                    <a:ext uri="{9D8B030D-6E8A-4147-A177-3AD203B41FA5}">
                      <a16:colId xmlns:a16="http://schemas.microsoft.com/office/drawing/2014/main" val="239442216"/>
                    </a:ext>
                  </a:extLst>
                </a:gridCol>
                <a:gridCol w="1423686">
                  <a:extLst>
                    <a:ext uri="{9D8B030D-6E8A-4147-A177-3AD203B41FA5}">
                      <a16:colId xmlns:a16="http://schemas.microsoft.com/office/drawing/2014/main" val="2892140708"/>
                    </a:ext>
                  </a:extLst>
                </a:gridCol>
                <a:gridCol w="1423686">
                  <a:extLst>
                    <a:ext uri="{9D8B030D-6E8A-4147-A177-3AD203B41FA5}">
                      <a16:colId xmlns:a16="http://schemas.microsoft.com/office/drawing/2014/main" val="3403998850"/>
                    </a:ext>
                  </a:extLst>
                </a:gridCol>
                <a:gridCol w="1423686">
                  <a:extLst>
                    <a:ext uri="{9D8B030D-6E8A-4147-A177-3AD203B41FA5}">
                      <a16:colId xmlns:a16="http://schemas.microsoft.com/office/drawing/2014/main" val="2792159415"/>
                    </a:ext>
                  </a:extLst>
                </a:gridCol>
                <a:gridCol w="1423686">
                  <a:extLst>
                    <a:ext uri="{9D8B030D-6E8A-4147-A177-3AD203B41FA5}">
                      <a16:colId xmlns:a16="http://schemas.microsoft.com/office/drawing/2014/main" val="3960362725"/>
                    </a:ext>
                  </a:extLst>
                </a:gridCol>
                <a:gridCol w="1423686">
                  <a:extLst>
                    <a:ext uri="{9D8B030D-6E8A-4147-A177-3AD203B41FA5}">
                      <a16:colId xmlns:a16="http://schemas.microsoft.com/office/drawing/2014/main" val="1270856779"/>
                    </a:ext>
                  </a:extLst>
                </a:gridCol>
                <a:gridCol w="1423686">
                  <a:extLst>
                    <a:ext uri="{9D8B030D-6E8A-4147-A177-3AD203B41FA5}">
                      <a16:colId xmlns:a16="http://schemas.microsoft.com/office/drawing/2014/main" val="519978793"/>
                    </a:ext>
                  </a:extLst>
                </a:gridCol>
              </a:tblGrid>
              <a:tr h="409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T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=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006010"/>
                  </a:ext>
                </a:extLst>
              </a:tr>
              <a:tr h="1336987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Experimental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647283"/>
                  </a:ext>
                </a:extLst>
              </a:tr>
              <a:tr h="128479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Synthetic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21223"/>
                  </a:ext>
                </a:extLst>
              </a:tr>
            </a:tbl>
          </a:graphicData>
        </a:graphic>
      </p:graphicFrame>
      <p:pic>
        <p:nvPicPr>
          <p:cNvPr id="19" name="Image3">
            <a:extLst>
              <a:ext uri="{FF2B5EF4-FFF2-40B4-BE49-F238E27FC236}">
                <a16:creationId xmlns:a16="http://schemas.microsoft.com/office/drawing/2014/main" id="{3DBE7785-B1C3-0548-9BF7-227969E0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433" y="3080147"/>
            <a:ext cx="1261337" cy="11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4">
            <a:extLst>
              <a:ext uri="{FF2B5EF4-FFF2-40B4-BE49-F238E27FC236}">
                <a16:creationId xmlns:a16="http://schemas.microsoft.com/office/drawing/2014/main" id="{AC496B8B-A05B-3641-B14F-53FA7DBA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33" y="3079098"/>
            <a:ext cx="1232607" cy="1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1">
            <a:extLst>
              <a:ext uri="{FF2B5EF4-FFF2-40B4-BE49-F238E27FC236}">
                <a16:creationId xmlns:a16="http://schemas.microsoft.com/office/drawing/2014/main" id="{BD0AD04F-6D62-8B48-8A73-E2B851DD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897" y="3080147"/>
            <a:ext cx="1280490" cy="11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2">
            <a:extLst>
              <a:ext uri="{FF2B5EF4-FFF2-40B4-BE49-F238E27FC236}">
                <a16:creationId xmlns:a16="http://schemas.microsoft.com/office/drawing/2014/main" id="{137C1D8E-66C7-A142-9865-DF7227528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97" y="3080147"/>
            <a:ext cx="1269546" cy="11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5">
            <a:extLst>
              <a:ext uri="{FF2B5EF4-FFF2-40B4-BE49-F238E27FC236}">
                <a16:creationId xmlns:a16="http://schemas.microsoft.com/office/drawing/2014/main" id="{7166DB2B-5BE7-F643-BFBE-20AD5084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79" y="3079098"/>
            <a:ext cx="1277754" cy="11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6">
            <a:extLst>
              <a:ext uri="{FF2B5EF4-FFF2-40B4-BE49-F238E27FC236}">
                <a16:creationId xmlns:a16="http://schemas.microsoft.com/office/drawing/2014/main" id="{D7784BF9-07FA-3248-8AF0-6419DD13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930" y="3064049"/>
            <a:ext cx="1249023" cy="11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7">
            <a:extLst>
              <a:ext uri="{FF2B5EF4-FFF2-40B4-BE49-F238E27FC236}">
                <a16:creationId xmlns:a16="http://schemas.microsoft.com/office/drawing/2014/main" id="{6EC52017-9C00-5244-B7B0-9F4C1D6A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000" y="3064049"/>
            <a:ext cx="1246287" cy="109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22">
            <a:extLst>
              <a:ext uri="{FF2B5EF4-FFF2-40B4-BE49-F238E27FC236}">
                <a16:creationId xmlns:a16="http://schemas.microsoft.com/office/drawing/2014/main" id="{1FCE2E8F-20A6-FA4A-86A6-302EDD1FAD6E}"/>
              </a:ext>
            </a:extLst>
          </p:cNvPr>
          <p:cNvPicPr/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979221" y="4380850"/>
            <a:ext cx="1313127" cy="1078930"/>
          </a:xfrm>
          <a:prstGeom prst="rect">
            <a:avLst/>
          </a:prstGeom>
        </p:spPr>
      </p:pic>
      <p:pic>
        <p:nvPicPr>
          <p:cNvPr id="27" name="Image23">
            <a:extLst>
              <a:ext uri="{FF2B5EF4-FFF2-40B4-BE49-F238E27FC236}">
                <a16:creationId xmlns:a16="http://schemas.microsoft.com/office/drawing/2014/main" id="{FC1912BE-3452-8944-B2EC-607DFEF14E17}"/>
              </a:ext>
            </a:extLst>
          </p:cNvPr>
          <p:cNvPicPr/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3449597" y="4391093"/>
            <a:ext cx="1301017" cy="1069249"/>
          </a:xfrm>
          <a:prstGeom prst="rect">
            <a:avLst/>
          </a:prstGeom>
        </p:spPr>
      </p:pic>
      <p:pic>
        <p:nvPicPr>
          <p:cNvPr id="28" name="Image24">
            <a:extLst>
              <a:ext uri="{FF2B5EF4-FFF2-40B4-BE49-F238E27FC236}">
                <a16:creationId xmlns:a16="http://schemas.microsoft.com/office/drawing/2014/main" id="{4548727E-0F74-5A4B-AE62-D91A2BB8BC90}"/>
              </a:ext>
            </a:extLst>
          </p:cNvPr>
          <p:cNvPicPr/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863433" y="4378828"/>
            <a:ext cx="1290060" cy="1060105"/>
          </a:xfrm>
          <a:prstGeom prst="rect">
            <a:avLst/>
          </a:prstGeom>
        </p:spPr>
      </p:pic>
      <p:pic>
        <p:nvPicPr>
          <p:cNvPr id="29" name="Image25">
            <a:extLst>
              <a:ext uri="{FF2B5EF4-FFF2-40B4-BE49-F238E27FC236}">
                <a16:creationId xmlns:a16="http://schemas.microsoft.com/office/drawing/2014/main" id="{8B22B4D2-0B44-6F48-8ACB-3F20598E2268}"/>
              </a:ext>
            </a:extLst>
          </p:cNvPr>
          <p:cNvPicPr/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6319233" y="4375600"/>
            <a:ext cx="1297557" cy="1066560"/>
          </a:xfrm>
          <a:prstGeom prst="rect">
            <a:avLst/>
          </a:prstGeom>
        </p:spPr>
      </p:pic>
      <p:pic>
        <p:nvPicPr>
          <p:cNvPr id="30" name="Image26">
            <a:extLst>
              <a:ext uri="{FF2B5EF4-FFF2-40B4-BE49-F238E27FC236}">
                <a16:creationId xmlns:a16="http://schemas.microsoft.com/office/drawing/2014/main" id="{E9ABB4BA-E434-6F42-A9B6-507479355FD5}"/>
              </a:ext>
            </a:extLst>
          </p:cNvPr>
          <p:cNvPicPr/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7709272" y="4375600"/>
            <a:ext cx="1308514" cy="1075703"/>
          </a:xfrm>
          <a:prstGeom prst="rect">
            <a:avLst/>
          </a:prstGeom>
        </p:spPr>
      </p:pic>
      <p:pic>
        <p:nvPicPr>
          <p:cNvPr id="31" name="Image27">
            <a:extLst>
              <a:ext uri="{FF2B5EF4-FFF2-40B4-BE49-F238E27FC236}">
                <a16:creationId xmlns:a16="http://schemas.microsoft.com/office/drawing/2014/main" id="{51DB1E5A-6CC3-A54B-82C3-1B04C64E2452}"/>
              </a:ext>
            </a:extLst>
          </p:cNvPr>
          <p:cNvPicPr/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9151930" y="4354557"/>
            <a:ext cx="1293520" cy="1062794"/>
          </a:xfrm>
          <a:prstGeom prst="rect">
            <a:avLst/>
          </a:prstGeom>
        </p:spPr>
      </p:pic>
      <p:pic>
        <p:nvPicPr>
          <p:cNvPr id="32" name="Image28">
            <a:extLst>
              <a:ext uri="{FF2B5EF4-FFF2-40B4-BE49-F238E27FC236}">
                <a16:creationId xmlns:a16="http://schemas.microsoft.com/office/drawing/2014/main" id="{2D2D50CA-3D50-BF41-B326-28BBA5F8D6B5}"/>
              </a:ext>
            </a:extLst>
          </p:cNvPr>
          <p:cNvPicPr/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10573565" y="4368541"/>
            <a:ext cx="1276220" cy="10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0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873856" y="729822"/>
            <a:ext cx="3056400" cy="1462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Shape 2"/>
          <p:cNvSpPr txBox="1"/>
          <p:nvPr/>
        </p:nvSpPr>
        <p:spPr>
          <a:xfrm>
            <a:off x="838080" y="365040"/>
            <a:ext cx="10515240" cy="1028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Calibri Light"/>
              </a:rPr>
              <a:t>1. Background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TextShape 3"/>
          <p:cNvSpPr txBox="1"/>
          <p:nvPr/>
        </p:nvSpPr>
        <p:spPr>
          <a:xfrm>
            <a:off x="1240920" y="1690560"/>
            <a:ext cx="1003392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Cell division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2171520" y="2805840"/>
            <a:ext cx="496080" cy="44388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5"/>
          <p:cNvSpPr/>
          <p:nvPr/>
        </p:nvSpPr>
        <p:spPr>
          <a:xfrm>
            <a:off x="5134680" y="1992600"/>
            <a:ext cx="496080" cy="44388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6"/>
          <p:cNvSpPr/>
          <p:nvPr/>
        </p:nvSpPr>
        <p:spPr>
          <a:xfrm>
            <a:off x="6297480" y="1992600"/>
            <a:ext cx="496080" cy="44388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5725800" y="1953000"/>
            <a:ext cx="477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Calibri"/>
              </a:rPr>
              <a:t>+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91" name="CustomShape 8"/>
          <p:cNvSpPr/>
          <p:nvPr/>
        </p:nvSpPr>
        <p:spPr>
          <a:xfrm>
            <a:off x="5134680" y="2806920"/>
            <a:ext cx="496080" cy="44388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9"/>
          <p:cNvSpPr/>
          <p:nvPr/>
        </p:nvSpPr>
        <p:spPr>
          <a:xfrm>
            <a:off x="6297480" y="2806920"/>
            <a:ext cx="496080" cy="443880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0"/>
          <p:cNvSpPr/>
          <p:nvPr/>
        </p:nvSpPr>
        <p:spPr>
          <a:xfrm>
            <a:off x="5725800" y="2767320"/>
            <a:ext cx="477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Calibri"/>
              </a:rPr>
              <a:t>+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5134680" y="3700440"/>
            <a:ext cx="496080" cy="443880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12"/>
          <p:cNvSpPr/>
          <p:nvPr/>
        </p:nvSpPr>
        <p:spPr>
          <a:xfrm>
            <a:off x="6297480" y="3700440"/>
            <a:ext cx="496080" cy="443880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13"/>
          <p:cNvSpPr/>
          <p:nvPr/>
        </p:nvSpPr>
        <p:spPr>
          <a:xfrm>
            <a:off x="5725800" y="3660840"/>
            <a:ext cx="477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latin typeface="Calibri"/>
              </a:rPr>
              <a:t>+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97" name="CustomShape 14"/>
          <p:cNvSpPr/>
          <p:nvPr/>
        </p:nvSpPr>
        <p:spPr>
          <a:xfrm>
            <a:off x="3064320" y="3053880"/>
            <a:ext cx="1555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5"/>
          <p:cNvSpPr/>
          <p:nvPr/>
        </p:nvSpPr>
        <p:spPr>
          <a:xfrm>
            <a:off x="6960960" y="1904400"/>
            <a:ext cx="254772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p = </a:t>
            </a:r>
            <a:r>
              <a:rPr lang="en-GB" sz="2800" b="1" strike="noStrike" spc="-1" dirty="0">
                <a:solidFill>
                  <a:srgbClr val="FF0000"/>
                </a:solidFill>
                <a:latin typeface="Calibri"/>
              </a:rPr>
              <a:t>r</a:t>
            </a:r>
            <a:endParaRPr lang="en-GB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p = </a:t>
            </a:r>
            <a:r>
              <a:rPr lang="en-GB" sz="2800" b="1" strike="noStrike" spc="-1" dirty="0">
                <a:solidFill>
                  <a:srgbClr val="FF0000"/>
                </a:solidFill>
                <a:latin typeface="Calibri"/>
              </a:rPr>
              <a:t>1 – 2 x r</a:t>
            </a:r>
            <a:endParaRPr lang="en-GB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p = </a:t>
            </a:r>
            <a:r>
              <a:rPr lang="en-GB" sz="2800" b="1" strike="noStrike" spc="-1" dirty="0">
                <a:solidFill>
                  <a:srgbClr val="FF0000"/>
                </a:solidFill>
                <a:latin typeface="Calibri"/>
              </a:rPr>
              <a:t>r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99" name="CustomShape 16"/>
          <p:cNvSpPr/>
          <p:nvPr/>
        </p:nvSpPr>
        <p:spPr>
          <a:xfrm>
            <a:off x="3014640" y="2553120"/>
            <a:ext cx="1659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FF0000"/>
                </a:solidFill>
                <a:latin typeface="Calibri"/>
              </a:rPr>
              <a:t>lambda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8868261" y="4863724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0"/>
          <p:cNvSpPr/>
          <p:nvPr/>
        </p:nvSpPr>
        <p:spPr>
          <a:xfrm>
            <a:off x="1024278" y="5232799"/>
            <a:ext cx="4964206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 spc="-1" dirty="0">
                <a:solidFill>
                  <a:srgbClr val="FF0000"/>
                </a:solidFill>
                <a:latin typeface="Calibri"/>
              </a:rPr>
              <a:t>rho</a:t>
            </a:r>
            <a:r>
              <a:rPr lang="zh-Hans" altLang="en-US" sz="2800" b="1" strike="noStrike" spc="-1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altLang="zh-Hans" sz="2800" spc="-1" dirty="0">
                <a:latin typeface="Calibri"/>
              </a:rPr>
              <a:t>=</a:t>
            </a:r>
          </a:p>
        </p:txBody>
      </p:sp>
      <p:sp>
        <p:nvSpPr>
          <p:cNvPr id="104" name="CustomShape 21"/>
          <p:cNvSpPr/>
          <p:nvPr/>
        </p:nvSpPr>
        <p:spPr>
          <a:xfrm>
            <a:off x="9137376" y="1046982"/>
            <a:ext cx="324000" cy="27072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2"/>
          <p:cNvSpPr/>
          <p:nvPr/>
        </p:nvSpPr>
        <p:spPr>
          <a:xfrm>
            <a:off x="9137376" y="1614342"/>
            <a:ext cx="324000" cy="2707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3"/>
          <p:cNvSpPr/>
          <p:nvPr/>
        </p:nvSpPr>
        <p:spPr>
          <a:xfrm>
            <a:off x="9566952" y="946182"/>
            <a:ext cx="2424863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latin typeface="Calibri"/>
              </a:rPr>
              <a:t>stem cell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latin typeface="Calibri"/>
              </a:rPr>
              <a:t>differentiated cell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25" name="CustomShape 17">
            <a:extLst>
              <a:ext uri="{FF2B5EF4-FFF2-40B4-BE49-F238E27FC236}">
                <a16:creationId xmlns:a16="http://schemas.microsoft.com/office/drawing/2014/main" id="{DFC88D0E-2D37-C140-AEB7-CD306C6017AA}"/>
              </a:ext>
            </a:extLst>
          </p:cNvPr>
          <p:cNvSpPr/>
          <p:nvPr/>
        </p:nvSpPr>
        <p:spPr>
          <a:xfrm>
            <a:off x="9184245" y="5034395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17">
            <a:extLst>
              <a:ext uri="{FF2B5EF4-FFF2-40B4-BE49-F238E27FC236}">
                <a16:creationId xmlns:a16="http://schemas.microsoft.com/office/drawing/2014/main" id="{FFD2FEE7-E05D-F244-AB46-97862AF86BBE}"/>
              </a:ext>
            </a:extLst>
          </p:cNvPr>
          <p:cNvSpPr/>
          <p:nvPr/>
        </p:nvSpPr>
        <p:spPr>
          <a:xfrm>
            <a:off x="8873856" y="5233443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7">
            <a:extLst>
              <a:ext uri="{FF2B5EF4-FFF2-40B4-BE49-F238E27FC236}">
                <a16:creationId xmlns:a16="http://schemas.microsoft.com/office/drawing/2014/main" id="{9E782D9A-41BA-1549-B886-2A05E919F9C0}"/>
              </a:ext>
            </a:extLst>
          </p:cNvPr>
          <p:cNvSpPr/>
          <p:nvPr/>
        </p:nvSpPr>
        <p:spPr>
          <a:xfrm>
            <a:off x="9494634" y="4836219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40CF82C7-1063-5B40-A47D-FF0220493340}"/>
              </a:ext>
            </a:extLst>
          </p:cNvPr>
          <p:cNvSpPr/>
          <p:nvPr/>
        </p:nvSpPr>
        <p:spPr>
          <a:xfrm>
            <a:off x="9810618" y="5006890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" name="CustomShape 17">
            <a:extLst>
              <a:ext uri="{FF2B5EF4-FFF2-40B4-BE49-F238E27FC236}">
                <a16:creationId xmlns:a16="http://schemas.microsoft.com/office/drawing/2014/main" id="{326D596F-D40D-6E45-8449-6189D837C115}"/>
              </a:ext>
            </a:extLst>
          </p:cNvPr>
          <p:cNvSpPr/>
          <p:nvPr/>
        </p:nvSpPr>
        <p:spPr>
          <a:xfrm>
            <a:off x="9500229" y="5205938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17">
            <a:extLst>
              <a:ext uri="{FF2B5EF4-FFF2-40B4-BE49-F238E27FC236}">
                <a16:creationId xmlns:a16="http://schemas.microsoft.com/office/drawing/2014/main" id="{B316BF48-1010-3A47-887B-5CE7B63D73E8}"/>
              </a:ext>
            </a:extLst>
          </p:cNvPr>
          <p:cNvSpPr/>
          <p:nvPr/>
        </p:nvSpPr>
        <p:spPr>
          <a:xfrm>
            <a:off x="9173055" y="5426083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17">
            <a:extLst>
              <a:ext uri="{FF2B5EF4-FFF2-40B4-BE49-F238E27FC236}">
                <a16:creationId xmlns:a16="http://schemas.microsoft.com/office/drawing/2014/main" id="{CA2400BA-BD97-914D-8B90-03E066B0B3F6}"/>
              </a:ext>
            </a:extLst>
          </p:cNvPr>
          <p:cNvSpPr/>
          <p:nvPr/>
        </p:nvSpPr>
        <p:spPr>
          <a:xfrm>
            <a:off x="9489039" y="5596754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17">
            <a:extLst>
              <a:ext uri="{FF2B5EF4-FFF2-40B4-BE49-F238E27FC236}">
                <a16:creationId xmlns:a16="http://schemas.microsoft.com/office/drawing/2014/main" id="{016EBE98-4F1E-374D-9E0B-80701210A3F7}"/>
              </a:ext>
            </a:extLst>
          </p:cNvPr>
          <p:cNvSpPr/>
          <p:nvPr/>
        </p:nvSpPr>
        <p:spPr>
          <a:xfrm>
            <a:off x="9178650" y="5795802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17">
            <a:extLst>
              <a:ext uri="{FF2B5EF4-FFF2-40B4-BE49-F238E27FC236}">
                <a16:creationId xmlns:a16="http://schemas.microsoft.com/office/drawing/2014/main" id="{7F7C1E9E-D5B9-624F-BEC4-82F24D01E214}"/>
              </a:ext>
            </a:extLst>
          </p:cNvPr>
          <p:cNvSpPr/>
          <p:nvPr/>
        </p:nvSpPr>
        <p:spPr>
          <a:xfrm>
            <a:off x="8516118" y="5451307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" name="CustomShape 17">
            <a:extLst>
              <a:ext uri="{FF2B5EF4-FFF2-40B4-BE49-F238E27FC236}">
                <a16:creationId xmlns:a16="http://schemas.microsoft.com/office/drawing/2014/main" id="{B78512B5-9968-0F46-8836-85D5DE9F1182}"/>
              </a:ext>
            </a:extLst>
          </p:cNvPr>
          <p:cNvSpPr/>
          <p:nvPr/>
        </p:nvSpPr>
        <p:spPr>
          <a:xfrm>
            <a:off x="8832102" y="5621978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7">
            <a:extLst>
              <a:ext uri="{FF2B5EF4-FFF2-40B4-BE49-F238E27FC236}">
                <a16:creationId xmlns:a16="http://schemas.microsoft.com/office/drawing/2014/main" id="{51A60FFE-0A83-F544-AD05-811738E4C725}"/>
              </a:ext>
            </a:extLst>
          </p:cNvPr>
          <p:cNvSpPr/>
          <p:nvPr/>
        </p:nvSpPr>
        <p:spPr>
          <a:xfrm>
            <a:off x="8521713" y="5821026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" name="CustomShape 17">
            <a:extLst>
              <a:ext uri="{FF2B5EF4-FFF2-40B4-BE49-F238E27FC236}">
                <a16:creationId xmlns:a16="http://schemas.microsoft.com/office/drawing/2014/main" id="{91A0881D-4417-804D-AAC1-73770A03FDBF}"/>
              </a:ext>
            </a:extLst>
          </p:cNvPr>
          <p:cNvSpPr/>
          <p:nvPr/>
        </p:nvSpPr>
        <p:spPr>
          <a:xfrm>
            <a:off x="8241119" y="4899592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17">
            <a:extLst>
              <a:ext uri="{FF2B5EF4-FFF2-40B4-BE49-F238E27FC236}">
                <a16:creationId xmlns:a16="http://schemas.microsoft.com/office/drawing/2014/main" id="{02E91A6C-6235-B94E-9C08-406F47C5B923}"/>
              </a:ext>
            </a:extLst>
          </p:cNvPr>
          <p:cNvSpPr/>
          <p:nvPr/>
        </p:nvSpPr>
        <p:spPr>
          <a:xfrm>
            <a:off x="8557103" y="5070263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17">
            <a:extLst>
              <a:ext uri="{FF2B5EF4-FFF2-40B4-BE49-F238E27FC236}">
                <a16:creationId xmlns:a16="http://schemas.microsoft.com/office/drawing/2014/main" id="{E08F4B7F-687C-0740-8572-271A2DD08371}"/>
              </a:ext>
            </a:extLst>
          </p:cNvPr>
          <p:cNvSpPr/>
          <p:nvPr/>
        </p:nvSpPr>
        <p:spPr>
          <a:xfrm>
            <a:off x="8246714" y="5269311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17">
            <a:extLst>
              <a:ext uri="{FF2B5EF4-FFF2-40B4-BE49-F238E27FC236}">
                <a16:creationId xmlns:a16="http://schemas.microsoft.com/office/drawing/2014/main" id="{66D61243-0C45-F147-B82B-0E3EE09B1183}"/>
              </a:ext>
            </a:extLst>
          </p:cNvPr>
          <p:cNvSpPr/>
          <p:nvPr/>
        </p:nvSpPr>
        <p:spPr>
          <a:xfrm>
            <a:off x="7896380" y="5468358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17">
            <a:extLst>
              <a:ext uri="{FF2B5EF4-FFF2-40B4-BE49-F238E27FC236}">
                <a16:creationId xmlns:a16="http://schemas.microsoft.com/office/drawing/2014/main" id="{FA9C42C7-8B3F-F946-BFBF-11651D8BD38E}"/>
              </a:ext>
            </a:extLst>
          </p:cNvPr>
          <p:cNvSpPr/>
          <p:nvPr/>
        </p:nvSpPr>
        <p:spPr>
          <a:xfrm>
            <a:off x="8212364" y="5639029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17">
            <a:extLst>
              <a:ext uri="{FF2B5EF4-FFF2-40B4-BE49-F238E27FC236}">
                <a16:creationId xmlns:a16="http://schemas.microsoft.com/office/drawing/2014/main" id="{A8853951-97DC-1D4B-98C5-8020AC267D3B}"/>
              </a:ext>
            </a:extLst>
          </p:cNvPr>
          <p:cNvSpPr/>
          <p:nvPr/>
        </p:nvSpPr>
        <p:spPr>
          <a:xfrm>
            <a:off x="7901975" y="5838077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17">
            <a:extLst>
              <a:ext uri="{FF2B5EF4-FFF2-40B4-BE49-F238E27FC236}">
                <a16:creationId xmlns:a16="http://schemas.microsoft.com/office/drawing/2014/main" id="{8B97E970-D7E4-4C41-A6C5-26AA29470C6A}"/>
              </a:ext>
            </a:extLst>
          </p:cNvPr>
          <p:cNvSpPr/>
          <p:nvPr/>
        </p:nvSpPr>
        <p:spPr>
          <a:xfrm>
            <a:off x="9825612" y="5411467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17">
            <a:extLst>
              <a:ext uri="{FF2B5EF4-FFF2-40B4-BE49-F238E27FC236}">
                <a16:creationId xmlns:a16="http://schemas.microsoft.com/office/drawing/2014/main" id="{2BB4E8C9-EFCE-1A4C-8D17-1B17CC71F002}"/>
              </a:ext>
            </a:extLst>
          </p:cNvPr>
          <p:cNvSpPr/>
          <p:nvPr/>
        </p:nvSpPr>
        <p:spPr>
          <a:xfrm>
            <a:off x="10141596" y="5582138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17">
            <a:extLst>
              <a:ext uri="{FF2B5EF4-FFF2-40B4-BE49-F238E27FC236}">
                <a16:creationId xmlns:a16="http://schemas.microsoft.com/office/drawing/2014/main" id="{9BD437B0-C5CE-6E4F-9CD1-247C79581A84}"/>
              </a:ext>
            </a:extLst>
          </p:cNvPr>
          <p:cNvSpPr/>
          <p:nvPr/>
        </p:nvSpPr>
        <p:spPr>
          <a:xfrm>
            <a:off x="9831207" y="5781186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17">
            <a:extLst>
              <a:ext uri="{FF2B5EF4-FFF2-40B4-BE49-F238E27FC236}">
                <a16:creationId xmlns:a16="http://schemas.microsoft.com/office/drawing/2014/main" id="{3A7B53FF-E4FB-CB40-BDAC-646C11E8782C}"/>
              </a:ext>
            </a:extLst>
          </p:cNvPr>
          <p:cNvSpPr/>
          <p:nvPr/>
        </p:nvSpPr>
        <p:spPr>
          <a:xfrm>
            <a:off x="10121007" y="4830172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17">
            <a:extLst>
              <a:ext uri="{FF2B5EF4-FFF2-40B4-BE49-F238E27FC236}">
                <a16:creationId xmlns:a16="http://schemas.microsoft.com/office/drawing/2014/main" id="{92E0F225-96A9-4F4F-890B-3ACD1487E4BE}"/>
              </a:ext>
            </a:extLst>
          </p:cNvPr>
          <p:cNvSpPr/>
          <p:nvPr/>
        </p:nvSpPr>
        <p:spPr>
          <a:xfrm>
            <a:off x="10436991" y="5000843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7">
            <a:extLst>
              <a:ext uri="{FF2B5EF4-FFF2-40B4-BE49-F238E27FC236}">
                <a16:creationId xmlns:a16="http://schemas.microsoft.com/office/drawing/2014/main" id="{A54557FA-6286-F145-8B93-7D830709AA34}"/>
              </a:ext>
            </a:extLst>
          </p:cNvPr>
          <p:cNvSpPr/>
          <p:nvPr/>
        </p:nvSpPr>
        <p:spPr>
          <a:xfrm>
            <a:off x="10126602" y="5199891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7">
            <a:extLst>
              <a:ext uri="{FF2B5EF4-FFF2-40B4-BE49-F238E27FC236}">
                <a16:creationId xmlns:a16="http://schemas.microsoft.com/office/drawing/2014/main" id="{96BD4256-5044-3843-874C-41CD293F8A2B}"/>
              </a:ext>
            </a:extLst>
          </p:cNvPr>
          <p:cNvSpPr/>
          <p:nvPr/>
        </p:nvSpPr>
        <p:spPr>
          <a:xfrm>
            <a:off x="10428110" y="5361358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7">
            <a:extLst>
              <a:ext uri="{FF2B5EF4-FFF2-40B4-BE49-F238E27FC236}">
                <a16:creationId xmlns:a16="http://schemas.microsoft.com/office/drawing/2014/main" id="{C3CF23F7-0558-3D4A-9BE1-7683A74F7CC9}"/>
              </a:ext>
            </a:extLst>
          </p:cNvPr>
          <p:cNvSpPr/>
          <p:nvPr/>
        </p:nvSpPr>
        <p:spPr>
          <a:xfrm>
            <a:off x="10744094" y="5532029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17">
            <a:extLst>
              <a:ext uri="{FF2B5EF4-FFF2-40B4-BE49-F238E27FC236}">
                <a16:creationId xmlns:a16="http://schemas.microsoft.com/office/drawing/2014/main" id="{39C3F6E3-33C2-014A-9525-5416FB49C5E9}"/>
              </a:ext>
            </a:extLst>
          </p:cNvPr>
          <p:cNvSpPr/>
          <p:nvPr/>
        </p:nvSpPr>
        <p:spPr>
          <a:xfrm>
            <a:off x="10433705" y="5731077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7">
            <a:extLst>
              <a:ext uri="{FF2B5EF4-FFF2-40B4-BE49-F238E27FC236}">
                <a16:creationId xmlns:a16="http://schemas.microsoft.com/office/drawing/2014/main" id="{D56A8231-53EB-ED4B-82C0-5E36001A20C4}"/>
              </a:ext>
            </a:extLst>
          </p:cNvPr>
          <p:cNvSpPr/>
          <p:nvPr/>
        </p:nvSpPr>
        <p:spPr>
          <a:xfrm>
            <a:off x="10738499" y="4808440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17">
            <a:extLst>
              <a:ext uri="{FF2B5EF4-FFF2-40B4-BE49-F238E27FC236}">
                <a16:creationId xmlns:a16="http://schemas.microsoft.com/office/drawing/2014/main" id="{321E1EC5-BAB5-6245-A2EF-53EF939E0B33}"/>
              </a:ext>
            </a:extLst>
          </p:cNvPr>
          <p:cNvSpPr/>
          <p:nvPr/>
        </p:nvSpPr>
        <p:spPr>
          <a:xfrm>
            <a:off x="11054483" y="4979111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17">
            <a:extLst>
              <a:ext uri="{FF2B5EF4-FFF2-40B4-BE49-F238E27FC236}">
                <a16:creationId xmlns:a16="http://schemas.microsoft.com/office/drawing/2014/main" id="{F8D9B308-D211-5146-BC02-F1233A615C30}"/>
              </a:ext>
            </a:extLst>
          </p:cNvPr>
          <p:cNvSpPr/>
          <p:nvPr/>
        </p:nvSpPr>
        <p:spPr>
          <a:xfrm>
            <a:off x="10744094" y="5178159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17">
            <a:extLst>
              <a:ext uri="{FF2B5EF4-FFF2-40B4-BE49-F238E27FC236}">
                <a16:creationId xmlns:a16="http://schemas.microsoft.com/office/drawing/2014/main" id="{1AA87971-B3F6-8D45-BC2A-9BD2A21D1F6F}"/>
              </a:ext>
            </a:extLst>
          </p:cNvPr>
          <p:cNvSpPr/>
          <p:nvPr/>
        </p:nvSpPr>
        <p:spPr>
          <a:xfrm>
            <a:off x="11061372" y="5361358"/>
            <a:ext cx="315984" cy="341343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7">
            <a:extLst>
              <a:ext uri="{FF2B5EF4-FFF2-40B4-BE49-F238E27FC236}">
                <a16:creationId xmlns:a16="http://schemas.microsoft.com/office/drawing/2014/main" id="{37720B94-64E8-524F-88FD-1DC17B592650}"/>
              </a:ext>
            </a:extLst>
          </p:cNvPr>
          <p:cNvSpPr/>
          <p:nvPr/>
        </p:nvSpPr>
        <p:spPr>
          <a:xfrm>
            <a:off x="11377356" y="5532029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17">
            <a:extLst>
              <a:ext uri="{FF2B5EF4-FFF2-40B4-BE49-F238E27FC236}">
                <a16:creationId xmlns:a16="http://schemas.microsoft.com/office/drawing/2014/main" id="{DF06A881-954C-F444-9C3B-33B2D5853809}"/>
              </a:ext>
            </a:extLst>
          </p:cNvPr>
          <p:cNvSpPr/>
          <p:nvPr/>
        </p:nvSpPr>
        <p:spPr>
          <a:xfrm>
            <a:off x="11066967" y="5731077"/>
            <a:ext cx="315984" cy="341343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2DDA0-AB06-E648-9276-A5B96BF72CE0}"/>
              </a:ext>
            </a:extLst>
          </p:cNvPr>
          <p:cNvSpPr txBox="1"/>
          <p:nvPr/>
        </p:nvSpPr>
        <p:spPr>
          <a:xfrm>
            <a:off x="2058459" y="4899592"/>
            <a:ext cx="5231561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Hans" sz="2400" spc="-1" dirty="0">
                <a:latin typeface="Calibri"/>
              </a:rPr>
              <a:t>N(stem</a:t>
            </a:r>
            <a:r>
              <a:rPr lang="zh-Hans" altLang="en-US" sz="2400" spc="-1" dirty="0">
                <a:latin typeface="Calibri"/>
              </a:rPr>
              <a:t> </a:t>
            </a:r>
            <a:r>
              <a:rPr lang="en-US" altLang="zh-Hans" sz="2400" spc="-1" dirty="0">
                <a:latin typeface="Calibri"/>
              </a:rPr>
              <a:t>cells)</a:t>
            </a:r>
            <a:r>
              <a:rPr lang="zh-Hans" altLang="en-US" sz="2400" spc="-1" dirty="0">
                <a:latin typeface="Calibri"/>
              </a:rPr>
              <a:t> </a:t>
            </a:r>
            <a:endParaRPr lang="en-GB" altLang="zh-Hans" sz="2000" spc="-1" dirty="0"/>
          </a:p>
          <a:p>
            <a:pPr algn="ctr">
              <a:lnSpc>
                <a:spcPct val="150000"/>
              </a:lnSpc>
            </a:pPr>
            <a:r>
              <a:rPr lang="en-US" altLang="zh-Hans" sz="2400" spc="-1" dirty="0"/>
              <a:t>N(stem</a:t>
            </a:r>
            <a:r>
              <a:rPr lang="zh-Hans" altLang="en-US" sz="2400" spc="-1" dirty="0"/>
              <a:t> </a:t>
            </a:r>
            <a:r>
              <a:rPr lang="en-US" altLang="zh-Hans" sz="2400" spc="-1" dirty="0"/>
              <a:t>cells)</a:t>
            </a:r>
            <a:r>
              <a:rPr lang="zh-Hans" altLang="en-US" sz="2400" spc="-1" dirty="0"/>
              <a:t> </a:t>
            </a:r>
            <a:r>
              <a:rPr lang="en-US" altLang="zh-Hans" sz="2400" spc="-1" dirty="0"/>
              <a:t>+</a:t>
            </a:r>
            <a:r>
              <a:rPr lang="zh-Hans" altLang="en-US" sz="2400" spc="-1" dirty="0"/>
              <a:t> </a:t>
            </a:r>
            <a:r>
              <a:rPr lang="en-US" altLang="zh-Hans" sz="2400" spc="-1" dirty="0"/>
              <a:t>N(differentiated</a:t>
            </a:r>
            <a:r>
              <a:rPr lang="zh-Hans" altLang="en-US" sz="2400" spc="-1" dirty="0"/>
              <a:t> </a:t>
            </a:r>
            <a:r>
              <a:rPr lang="en-US" altLang="zh-Hans" sz="2400" spc="-1" dirty="0"/>
              <a:t>cells)</a:t>
            </a:r>
            <a:endParaRPr lang="en-US" altLang="zh-Hans" sz="2400" spc="-1" dirty="0">
              <a:latin typeface="Calibri"/>
            </a:endParaRPr>
          </a:p>
          <a:p>
            <a:pPr algn="ctr">
              <a:lnSpc>
                <a:spcPct val="150000"/>
              </a:lnSpc>
            </a:pPr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34A14-21FD-6B4B-A05B-D57BE7697690}"/>
              </a:ext>
            </a:extLst>
          </p:cNvPr>
          <p:cNvCxnSpPr/>
          <p:nvPr/>
        </p:nvCxnSpPr>
        <p:spPr>
          <a:xfrm flipV="1">
            <a:off x="2068096" y="5531385"/>
            <a:ext cx="5210828" cy="92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902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Calibri Light"/>
              </a:rPr>
              <a:t>2. Method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08" name="Table 2"/>
          <p:cNvGraphicFramePr/>
          <p:nvPr>
            <p:extLst>
              <p:ext uri="{D42A27DB-BD31-4B8C-83A1-F6EECF244321}">
                <p14:modId xmlns:p14="http://schemas.microsoft.com/office/powerpoint/2010/main" val="1139379941"/>
              </p:ext>
            </p:extLst>
          </p:nvPr>
        </p:nvGraphicFramePr>
        <p:xfrm>
          <a:off x="623248" y="1383670"/>
          <a:ext cx="11078758" cy="5098153"/>
        </p:xfrm>
        <a:graphic>
          <a:graphicData uri="http://schemas.openxmlformats.org/drawingml/2006/table">
            <a:tbl>
              <a:tblPr/>
              <a:tblGrid>
                <a:gridCol w="513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4614">
                  <a:extLst>
                    <a:ext uri="{9D8B030D-6E8A-4147-A177-3AD203B41FA5}">
                      <a16:colId xmlns:a16="http://schemas.microsoft.com/office/drawing/2014/main" val="2080581994"/>
                    </a:ext>
                  </a:extLst>
                </a:gridCol>
              </a:tblGrid>
              <a:tr h="5598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1. Analytical Solution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2. Simulation</a:t>
                      </a:r>
                      <a:endParaRPr lang="en-GB" sz="2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A5A5A5"/>
                      </a:solidFill>
                    </a:lnT>
                    <a:lnB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GB" sz="2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085"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3605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13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Han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</a:t>
                      </a:r>
                      <a:r>
                        <a:rPr lang="zh-Hans" alt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Han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zh-Hans" alt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Han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specific</a:t>
                      </a:r>
                      <a:r>
                        <a:rPr lang="zh-Hans" alt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Han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(r,</a:t>
                      </a:r>
                      <a:r>
                        <a:rPr lang="zh-Hans" alt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Han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rho)</a:t>
                      </a:r>
                      <a:endParaRPr 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A5A5A5"/>
                      </a:solidFill>
                    </a:lnT>
                    <a:lnB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>
                    <a:lnL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sz="2000" b="1" dirty="0"/>
                        <a:t>pyABC</a:t>
                      </a:r>
                      <a:endParaRPr lang="en-US" sz="2000" b="1" dirty="0"/>
                    </a:p>
                  </a:txBody>
                  <a:tcPr>
                    <a:lnL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A5A5A5"/>
                      </a:solidFill>
                    </a:lnR>
                    <a:lnT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38092"/>
                  </a:ext>
                </a:extLst>
              </a:tr>
            </a:tbl>
          </a:graphicData>
        </a:graphic>
      </p:graphicFrame>
      <p:sp>
        <p:nvSpPr>
          <p:cNvPr id="109" name="CustomShape 3"/>
          <p:cNvSpPr/>
          <p:nvPr/>
        </p:nvSpPr>
        <p:spPr>
          <a:xfrm>
            <a:off x="5957690" y="2390788"/>
            <a:ext cx="182520" cy="195480"/>
          </a:xfrm>
          <a:prstGeom prst="ellipse">
            <a:avLst/>
          </a:prstGeom>
          <a:solidFill>
            <a:srgbClr val="00B0F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6091110" y="2486938"/>
            <a:ext cx="182520" cy="195480"/>
          </a:xfrm>
          <a:prstGeom prst="ellipse">
            <a:avLst/>
          </a:prstGeom>
          <a:solidFill>
            <a:srgbClr val="00B0F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6"/>
          <p:cNvSpPr/>
          <p:nvPr/>
        </p:nvSpPr>
        <p:spPr>
          <a:xfrm>
            <a:off x="6352920" y="2681168"/>
            <a:ext cx="182520" cy="195480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6505200" y="2644088"/>
            <a:ext cx="182520" cy="195480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9"/>
          <p:cNvSpPr/>
          <p:nvPr/>
        </p:nvSpPr>
        <p:spPr>
          <a:xfrm>
            <a:off x="6418080" y="2302088"/>
            <a:ext cx="182520" cy="19548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0"/>
          <p:cNvSpPr/>
          <p:nvPr/>
        </p:nvSpPr>
        <p:spPr>
          <a:xfrm>
            <a:off x="6418080" y="2178248"/>
            <a:ext cx="182520" cy="19548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2"/>
          <p:cNvSpPr/>
          <p:nvPr/>
        </p:nvSpPr>
        <p:spPr>
          <a:xfrm>
            <a:off x="6583680" y="2226128"/>
            <a:ext cx="182520" cy="19548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3"/>
          <p:cNvSpPr/>
          <p:nvPr/>
        </p:nvSpPr>
        <p:spPr>
          <a:xfrm>
            <a:off x="6966720" y="2641928"/>
            <a:ext cx="182520" cy="195480"/>
          </a:xfrm>
          <a:prstGeom prst="ellipse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4"/>
          <p:cNvSpPr/>
          <p:nvPr/>
        </p:nvSpPr>
        <p:spPr>
          <a:xfrm>
            <a:off x="8998631" y="2676385"/>
            <a:ext cx="182520" cy="195480"/>
          </a:xfrm>
          <a:prstGeom prst="ellipse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5"/>
          <p:cNvSpPr/>
          <p:nvPr/>
        </p:nvSpPr>
        <p:spPr>
          <a:xfrm>
            <a:off x="7119360" y="2683328"/>
            <a:ext cx="182520" cy="195480"/>
          </a:xfrm>
          <a:prstGeom prst="ellipse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6"/>
          <p:cNvSpPr/>
          <p:nvPr/>
        </p:nvSpPr>
        <p:spPr>
          <a:xfrm>
            <a:off x="8900100" y="2565388"/>
            <a:ext cx="182520" cy="195480"/>
          </a:xfrm>
          <a:prstGeom prst="ellipse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7"/>
          <p:cNvSpPr/>
          <p:nvPr/>
        </p:nvSpPr>
        <p:spPr>
          <a:xfrm>
            <a:off x="7284600" y="2731208"/>
            <a:ext cx="182520" cy="195480"/>
          </a:xfrm>
          <a:prstGeom prst="ellipse">
            <a:avLst/>
          </a:prstGeom>
          <a:solidFill>
            <a:schemeClr val="bg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9"/>
          <p:cNvSpPr/>
          <p:nvPr/>
        </p:nvSpPr>
        <p:spPr>
          <a:xfrm>
            <a:off x="7088760" y="2119013"/>
            <a:ext cx="182520" cy="1954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0"/>
          <p:cNvSpPr/>
          <p:nvPr/>
        </p:nvSpPr>
        <p:spPr>
          <a:xfrm>
            <a:off x="7241040" y="2284613"/>
            <a:ext cx="182520" cy="1954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1"/>
          <p:cNvSpPr/>
          <p:nvPr/>
        </p:nvSpPr>
        <p:spPr>
          <a:xfrm>
            <a:off x="7241040" y="2160413"/>
            <a:ext cx="182520" cy="1954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2"/>
          <p:cNvSpPr/>
          <p:nvPr/>
        </p:nvSpPr>
        <p:spPr>
          <a:xfrm>
            <a:off x="7084440" y="2284613"/>
            <a:ext cx="182520" cy="1954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3"/>
          <p:cNvSpPr/>
          <p:nvPr/>
        </p:nvSpPr>
        <p:spPr>
          <a:xfrm>
            <a:off x="8260231" y="2573668"/>
            <a:ext cx="182520" cy="19548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4"/>
          <p:cNvSpPr/>
          <p:nvPr/>
        </p:nvSpPr>
        <p:spPr>
          <a:xfrm>
            <a:off x="8517045" y="2438327"/>
            <a:ext cx="182520" cy="19548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5"/>
          <p:cNvSpPr/>
          <p:nvPr/>
        </p:nvSpPr>
        <p:spPr>
          <a:xfrm>
            <a:off x="8412585" y="2580548"/>
            <a:ext cx="182520" cy="19548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6"/>
          <p:cNvSpPr/>
          <p:nvPr/>
        </p:nvSpPr>
        <p:spPr>
          <a:xfrm>
            <a:off x="8360085" y="2392025"/>
            <a:ext cx="182520" cy="19548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7"/>
          <p:cNvSpPr/>
          <p:nvPr/>
        </p:nvSpPr>
        <p:spPr>
          <a:xfrm>
            <a:off x="9104760" y="2337008"/>
            <a:ext cx="182520" cy="1954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28"/>
          <p:cNvSpPr/>
          <p:nvPr/>
        </p:nvSpPr>
        <p:spPr>
          <a:xfrm>
            <a:off x="9257400" y="2299928"/>
            <a:ext cx="182520" cy="1954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29"/>
          <p:cNvSpPr/>
          <p:nvPr/>
        </p:nvSpPr>
        <p:spPr>
          <a:xfrm>
            <a:off x="7668000" y="2519888"/>
            <a:ext cx="182520" cy="1954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30"/>
          <p:cNvSpPr/>
          <p:nvPr/>
        </p:nvSpPr>
        <p:spPr>
          <a:xfrm>
            <a:off x="7820280" y="2482808"/>
            <a:ext cx="182520" cy="1954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31"/>
          <p:cNvSpPr/>
          <p:nvPr/>
        </p:nvSpPr>
        <p:spPr>
          <a:xfrm>
            <a:off x="10400447" y="2363643"/>
            <a:ext cx="182520" cy="19548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32"/>
          <p:cNvSpPr/>
          <p:nvPr/>
        </p:nvSpPr>
        <p:spPr>
          <a:xfrm>
            <a:off x="10344378" y="2523335"/>
            <a:ext cx="182520" cy="195480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33"/>
          <p:cNvSpPr/>
          <p:nvPr/>
        </p:nvSpPr>
        <p:spPr>
          <a:xfrm>
            <a:off x="9979607" y="2082163"/>
            <a:ext cx="182520" cy="1954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4"/>
          <p:cNvSpPr/>
          <p:nvPr/>
        </p:nvSpPr>
        <p:spPr>
          <a:xfrm>
            <a:off x="10066727" y="2247763"/>
            <a:ext cx="182520" cy="1954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36"/>
          <p:cNvSpPr/>
          <p:nvPr/>
        </p:nvSpPr>
        <p:spPr>
          <a:xfrm>
            <a:off x="8209111" y="2125688"/>
            <a:ext cx="182520" cy="19548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37"/>
          <p:cNvSpPr/>
          <p:nvPr/>
        </p:nvSpPr>
        <p:spPr>
          <a:xfrm>
            <a:off x="10958169" y="2586909"/>
            <a:ext cx="182520" cy="1954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38"/>
          <p:cNvSpPr/>
          <p:nvPr/>
        </p:nvSpPr>
        <p:spPr>
          <a:xfrm>
            <a:off x="7682642" y="2258528"/>
            <a:ext cx="182520" cy="195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39"/>
          <p:cNvSpPr/>
          <p:nvPr/>
        </p:nvSpPr>
        <p:spPr>
          <a:xfrm>
            <a:off x="8826840" y="2080508"/>
            <a:ext cx="182520" cy="19548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40"/>
          <p:cNvSpPr/>
          <p:nvPr/>
        </p:nvSpPr>
        <p:spPr>
          <a:xfrm>
            <a:off x="10585336" y="2738205"/>
            <a:ext cx="182520" cy="195480"/>
          </a:xfrm>
          <a:prstGeom prst="ellipse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46"/>
          <p:cNvSpPr/>
          <p:nvPr/>
        </p:nvSpPr>
        <p:spPr>
          <a:xfrm>
            <a:off x="7959780" y="2782118"/>
            <a:ext cx="182520" cy="1954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47"/>
          <p:cNvSpPr/>
          <p:nvPr/>
        </p:nvSpPr>
        <p:spPr>
          <a:xfrm>
            <a:off x="9606780" y="2211432"/>
            <a:ext cx="182520" cy="1954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54" name="CustomShape 48"/>
          <p:cNvSpPr/>
          <p:nvPr/>
        </p:nvSpPr>
        <p:spPr>
          <a:xfrm>
            <a:off x="10582967" y="2029963"/>
            <a:ext cx="182520" cy="1954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49"/>
          <p:cNvSpPr/>
          <p:nvPr/>
        </p:nvSpPr>
        <p:spPr>
          <a:xfrm>
            <a:off x="11355781" y="2389129"/>
            <a:ext cx="182520" cy="195480"/>
          </a:xfrm>
          <a:prstGeom prst="ellipse">
            <a:avLst/>
          </a:prstGeom>
          <a:solidFill>
            <a:srgbClr val="00B0F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56" name="CustomShape 50"/>
          <p:cNvSpPr/>
          <p:nvPr/>
        </p:nvSpPr>
        <p:spPr>
          <a:xfrm>
            <a:off x="9829086" y="2551072"/>
            <a:ext cx="182520" cy="19548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57" name="CustomShape 51"/>
          <p:cNvSpPr/>
          <p:nvPr/>
        </p:nvSpPr>
        <p:spPr>
          <a:xfrm>
            <a:off x="9457560" y="2647438"/>
            <a:ext cx="182520" cy="195480"/>
          </a:xfrm>
          <a:prstGeom prst="ellipse">
            <a:avLst/>
          </a:prstGeom>
          <a:solidFill>
            <a:srgbClr val="FFC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52"/>
          <p:cNvSpPr/>
          <p:nvPr/>
        </p:nvSpPr>
        <p:spPr>
          <a:xfrm>
            <a:off x="11001507" y="2158483"/>
            <a:ext cx="182520" cy="19548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9" name="Picture 66"/>
          <p:cNvPicPr/>
          <p:nvPr/>
        </p:nvPicPr>
        <p:blipFill>
          <a:blip r:embed="rId2"/>
          <a:stretch/>
        </p:blipFill>
        <p:spPr>
          <a:xfrm>
            <a:off x="672840" y="1968538"/>
            <a:ext cx="5002200" cy="837914"/>
          </a:xfrm>
          <a:prstGeom prst="rect">
            <a:avLst/>
          </a:prstGeom>
          <a:ln>
            <a:noFill/>
          </a:ln>
        </p:spPr>
      </p:pic>
      <p:graphicFrame>
        <p:nvGraphicFramePr>
          <p:cNvPr id="160" name="Table 53"/>
          <p:cNvGraphicFramePr/>
          <p:nvPr>
            <p:extLst>
              <p:ext uri="{D42A27DB-BD31-4B8C-83A1-F6EECF244321}">
                <p14:modId xmlns:p14="http://schemas.microsoft.com/office/powerpoint/2010/main" val="1006945467"/>
              </p:ext>
            </p:extLst>
          </p:nvPr>
        </p:nvGraphicFramePr>
        <p:xfrm>
          <a:off x="837283" y="3274707"/>
          <a:ext cx="10641600" cy="792480"/>
        </p:xfrm>
        <a:graphic>
          <a:graphicData uri="http://schemas.openxmlformats.org/drawingml/2006/table">
            <a:tbl>
              <a:tblPr/>
              <a:tblGrid>
                <a:gridCol w="212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4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4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4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283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Clone size</a:t>
                      </a:r>
                      <a:endParaRPr lang="en-GB" sz="2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GB" sz="2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GB" sz="2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GB" sz="2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GB" sz="2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GB" sz="2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GB" sz="2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0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  <a:endParaRPr lang="en-GB" sz="20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20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Probability</a:t>
                      </a:r>
                      <a:endParaRPr lang="en-GB" sz="20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0.38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0.06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0.005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1" name="Picture 69"/>
          <p:cNvPicPr/>
          <p:nvPr/>
        </p:nvPicPr>
        <p:blipFill>
          <a:blip r:embed="rId3"/>
          <a:stretch/>
        </p:blipFill>
        <p:spPr>
          <a:xfrm>
            <a:off x="9606780" y="4534877"/>
            <a:ext cx="1988563" cy="1374344"/>
          </a:xfrm>
          <a:prstGeom prst="rect">
            <a:avLst/>
          </a:prstGeom>
          <a:ln>
            <a:noFill/>
          </a:ln>
        </p:spPr>
      </p:pic>
      <p:sp>
        <p:nvSpPr>
          <p:cNvPr id="162" name="CustomShape 54"/>
          <p:cNvSpPr/>
          <p:nvPr/>
        </p:nvSpPr>
        <p:spPr>
          <a:xfrm>
            <a:off x="646398" y="4594131"/>
            <a:ext cx="6320322" cy="1244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en-GB" sz="2000" b="1" strike="noStrike" spc="-1" dirty="0">
                <a:solidFill>
                  <a:srgbClr val="000000"/>
                </a:solidFill>
                <a:latin typeface="Calibri"/>
              </a:rPr>
              <a:t>likelihood = </a:t>
            </a:r>
            <a:r>
              <a:rPr lang="en-GB" sz="2000" b="1" strike="noStrike" spc="-1" dirty="0" err="1">
                <a:solidFill>
                  <a:srgbClr val="000000"/>
                </a:solidFill>
                <a:latin typeface="Calibri"/>
              </a:rPr>
              <a:t>Σ</a:t>
            </a:r>
            <a:r>
              <a:rPr lang="en-GB" sz="2000" b="1" strike="noStrike" spc="-1" dirty="0">
                <a:solidFill>
                  <a:srgbClr val="000000"/>
                </a:solidFill>
                <a:latin typeface="Calibri"/>
              </a:rPr>
              <a:t> { [ log(modelling probability) ] x (experimental frequency) }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E85DA-E5B8-7C47-997A-1A005E1D9A5E}"/>
              </a:ext>
            </a:extLst>
          </p:cNvPr>
          <p:cNvSpPr txBox="1"/>
          <p:nvPr/>
        </p:nvSpPr>
        <p:spPr>
          <a:xfrm>
            <a:off x="7084440" y="4728445"/>
            <a:ext cx="2472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function: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quantile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KS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16524" y="708265"/>
            <a:ext cx="10515240" cy="875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Calibri Light"/>
              </a:rPr>
              <a:t>3. Result – Grid search for r and rho 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C9E59B-FA78-1249-83CB-5B6D22A83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50818"/>
              </p:ext>
            </p:extLst>
          </p:nvPr>
        </p:nvGraphicFramePr>
        <p:xfrm>
          <a:off x="874708" y="2306169"/>
          <a:ext cx="10549684" cy="286771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37421">
                  <a:extLst>
                    <a:ext uri="{9D8B030D-6E8A-4147-A177-3AD203B41FA5}">
                      <a16:colId xmlns:a16="http://schemas.microsoft.com/office/drawing/2014/main" val="1331515180"/>
                    </a:ext>
                  </a:extLst>
                </a:gridCol>
                <a:gridCol w="2637421">
                  <a:extLst>
                    <a:ext uri="{9D8B030D-6E8A-4147-A177-3AD203B41FA5}">
                      <a16:colId xmlns:a16="http://schemas.microsoft.com/office/drawing/2014/main" val="582891363"/>
                    </a:ext>
                  </a:extLst>
                </a:gridCol>
                <a:gridCol w="2637421">
                  <a:extLst>
                    <a:ext uri="{9D8B030D-6E8A-4147-A177-3AD203B41FA5}">
                      <a16:colId xmlns:a16="http://schemas.microsoft.com/office/drawing/2014/main" val="1430261150"/>
                    </a:ext>
                  </a:extLst>
                </a:gridCol>
                <a:gridCol w="2637421">
                  <a:extLst>
                    <a:ext uri="{9D8B030D-6E8A-4147-A177-3AD203B41FA5}">
                      <a16:colId xmlns:a16="http://schemas.microsoft.com/office/drawing/2014/main" val="253758671"/>
                    </a:ext>
                  </a:extLst>
                </a:gridCol>
              </a:tblGrid>
              <a:tr h="458933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Analytical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solution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Simulation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–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loglikelihood</a:t>
                      </a:r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Simulation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–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pyABC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–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KS</a:t>
                      </a:r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387846"/>
                  </a:ext>
                </a:extLst>
              </a:tr>
              <a:tr h="22276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976108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A7EB0480-1360-1E4B-86DD-4EFF98B4D9D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76410" y="3023941"/>
            <a:ext cx="2447412" cy="2071088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C39837-4267-6945-B256-C234A040621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90836" y="3016782"/>
            <a:ext cx="2497133" cy="2095451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7B600-2C0E-294C-825C-69829F1F0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64" y="3023941"/>
            <a:ext cx="2444900" cy="2094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ABDF3-AA66-9A4C-9A52-64AA20FC1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425" y="3023941"/>
            <a:ext cx="2519577" cy="2081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38080" y="365040"/>
            <a:ext cx="10515240" cy="91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Calibri Light"/>
              </a:rPr>
              <a:t>3. Result – Search for r with fixed r/rho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838080" y="1279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Constant r/rho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lvl="1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Result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2932249" y="1795278"/>
            <a:ext cx="2610579" cy="1497158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467428-93D4-F844-8645-0FA46B12CECB}"/>
              </a:ext>
            </a:extLst>
          </p:cNvPr>
          <p:cNvSpPr txBox="1"/>
          <p:nvPr/>
        </p:nvSpPr>
        <p:spPr>
          <a:xfrm>
            <a:off x="5671594" y="1849116"/>
            <a:ext cx="3840569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r/rho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slope/lambda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6E3AA4-FF8E-844A-8332-123504014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035859"/>
              </p:ext>
            </p:extLst>
          </p:nvPr>
        </p:nvGraphicFramePr>
        <p:xfrm>
          <a:off x="1064870" y="3632821"/>
          <a:ext cx="10336191" cy="280525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445397">
                  <a:extLst>
                    <a:ext uri="{9D8B030D-6E8A-4147-A177-3AD203B41FA5}">
                      <a16:colId xmlns:a16="http://schemas.microsoft.com/office/drawing/2014/main" val="1066460017"/>
                    </a:ext>
                  </a:extLst>
                </a:gridCol>
                <a:gridCol w="3445397">
                  <a:extLst>
                    <a:ext uri="{9D8B030D-6E8A-4147-A177-3AD203B41FA5}">
                      <a16:colId xmlns:a16="http://schemas.microsoft.com/office/drawing/2014/main" val="3540273277"/>
                    </a:ext>
                  </a:extLst>
                </a:gridCol>
                <a:gridCol w="3445397">
                  <a:extLst>
                    <a:ext uri="{9D8B030D-6E8A-4147-A177-3AD203B41FA5}">
                      <a16:colId xmlns:a16="http://schemas.microsoft.com/office/drawing/2014/main" val="3442648032"/>
                    </a:ext>
                  </a:extLst>
                </a:gridCol>
              </a:tblGrid>
              <a:tr h="441468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Analytical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Simulation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–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loglikelihood</a:t>
                      </a:r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Simulation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–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037141"/>
                  </a:ext>
                </a:extLst>
              </a:tr>
              <a:tr h="23637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41352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2F0FEC0-318B-B34B-92FF-471F324B90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66067" y="4195551"/>
            <a:ext cx="3267036" cy="2142928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257C3C-5AE8-844E-B20B-1CB88E7828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717768" y="4195551"/>
            <a:ext cx="3083566" cy="2142928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0DA544-537A-0748-8919-78226568C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920" y="4195551"/>
            <a:ext cx="3022439" cy="2081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38080" y="365040"/>
            <a:ext cx="10515240" cy="91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Calibri Light"/>
              </a:rPr>
              <a:t>3. Result –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Test</a:t>
            </a:r>
            <a:r>
              <a:rPr lang="zh-Hans" altLang="en-US" sz="4400" b="1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with</a:t>
            </a:r>
            <a:r>
              <a:rPr lang="zh-Hans" altLang="en-US" sz="4400" b="1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synthetic</a:t>
            </a:r>
            <a:r>
              <a:rPr lang="zh-Hans" altLang="en-US" sz="4400" b="1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data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838080" y="1279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zh-Hans" sz="2800" b="1" spc="-1" dirty="0">
                <a:solidFill>
                  <a:srgbClr val="000000"/>
                </a:solidFill>
                <a:latin typeface="Calibri"/>
              </a:rPr>
              <a:t>Synthetic</a:t>
            </a:r>
            <a:r>
              <a:rPr lang="zh-Hans" altLang="en-US" sz="2800" b="1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altLang="zh-Hans" sz="2800" b="1" spc="-1" dirty="0">
                <a:solidFill>
                  <a:srgbClr val="000000"/>
                </a:solidFill>
                <a:latin typeface="Calibri"/>
              </a:rPr>
              <a:t>data</a:t>
            </a:r>
            <a:r>
              <a:rPr lang="zh-Hans" altLang="en-US" sz="2800" b="1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altLang="zh-Hans" sz="2800" b="1" spc="-1" dirty="0">
                <a:solidFill>
                  <a:srgbClr val="000000"/>
                </a:solidFill>
                <a:latin typeface="Calibri"/>
              </a:rPr>
              <a:t>generated</a:t>
            </a:r>
            <a:r>
              <a:rPr lang="zh-Hans" altLang="en-US" sz="2800" b="1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altLang="zh-Hans" sz="2800" b="1" spc="-1" dirty="0">
                <a:solidFill>
                  <a:srgbClr val="000000"/>
                </a:solidFill>
                <a:latin typeface="Calibri"/>
              </a:rPr>
              <a:t>by</a:t>
            </a:r>
            <a:r>
              <a:rPr lang="zh-Hans" altLang="en-US" sz="2800" b="1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altLang="zh-Hans" sz="2800" b="1" spc="-1" dirty="0">
                <a:solidFill>
                  <a:srgbClr val="000000"/>
                </a:solidFill>
                <a:latin typeface="Calibri"/>
              </a:rPr>
              <a:t>simulation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lvl="1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US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Result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C753D-8D4E-3B46-B07B-50C1470C463B}"/>
              </a:ext>
            </a:extLst>
          </p:cNvPr>
          <p:cNvSpPr txBox="1"/>
          <p:nvPr/>
        </p:nvSpPr>
        <p:spPr>
          <a:xfrm>
            <a:off x="5188523" y="1935047"/>
            <a:ext cx="4297320" cy="9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=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0.060,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Han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expRate</a:t>
            </a:r>
            <a:endParaRPr lang="en-US" altLang="zh-Hans" sz="20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0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zh-Han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8E215-6BC7-1841-AFC4-A13D96DE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71" y="1693020"/>
            <a:ext cx="2554520" cy="168518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B4A987-ED2F-6949-969A-7C6BB4AAB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037017"/>
              </p:ext>
            </p:extLst>
          </p:nvPr>
        </p:nvGraphicFramePr>
        <p:xfrm>
          <a:off x="972273" y="3745120"/>
          <a:ext cx="10486668" cy="259621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21667">
                  <a:extLst>
                    <a:ext uri="{9D8B030D-6E8A-4147-A177-3AD203B41FA5}">
                      <a16:colId xmlns:a16="http://schemas.microsoft.com/office/drawing/2014/main" val="2901004440"/>
                    </a:ext>
                  </a:extLst>
                </a:gridCol>
                <a:gridCol w="2621667">
                  <a:extLst>
                    <a:ext uri="{9D8B030D-6E8A-4147-A177-3AD203B41FA5}">
                      <a16:colId xmlns:a16="http://schemas.microsoft.com/office/drawing/2014/main" val="1509166499"/>
                    </a:ext>
                  </a:extLst>
                </a:gridCol>
                <a:gridCol w="2621667">
                  <a:extLst>
                    <a:ext uri="{9D8B030D-6E8A-4147-A177-3AD203B41FA5}">
                      <a16:colId xmlns:a16="http://schemas.microsoft.com/office/drawing/2014/main" val="3766122412"/>
                    </a:ext>
                  </a:extLst>
                </a:gridCol>
                <a:gridCol w="2621667">
                  <a:extLst>
                    <a:ext uri="{9D8B030D-6E8A-4147-A177-3AD203B41FA5}">
                      <a16:colId xmlns:a16="http://schemas.microsoft.com/office/drawing/2014/main" val="2883671434"/>
                    </a:ext>
                  </a:extLst>
                </a:gridCol>
              </a:tblGrid>
              <a:tr h="664833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Analytical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solution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Simulation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–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loglikelihood</a:t>
                      </a:r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Simulation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–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pyABC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–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KS</a:t>
                      </a:r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18044"/>
                  </a:ext>
                </a:extLst>
              </a:tr>
              <a:tr h="19313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075128"/>
                  </a:ext>
                </a:extLst>
              </a:tr>
            </a:tbl>
          </a:graphicData>
        </a:graphic>
      </p:graphicFrame>
      <p:pic>
        <p:nvPicPr>
          <p:cNvPr id="11" name="Image13">
            <a:extLst>
              <a:ext uri="{FF2B5EF4-FFF2-40B4-BE49-F238E27FC236}">
                <a16:creationId xmlns:a16="http://schemas.microsoft.com/office/drawing/2014/main" id="{32F77F3C-0638-EC43-A1B6-BF89D817D4B3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7167" y="4492873"/>
            <a:ext cx="2363663" cy="1757456"/>
          </a:xfrm>
          <a:prstGeom prst="rect">
            <a:avLst/>
          </a:prstGeom>
        </p:spPr>
      </p:pic>
      <p:pic>
        <p:nvPicPr>
          <p:cNvPr id="12" name="Image10">
            <a:extLst>
              <a:ext uri="{FF2B5EF4-FFF2-40B4-BE49-F238E27FC236}">
                <a16:creationId xmlns:a16="http://schemas.microsoft.com/office/drawing/2014/main" id="{5AE9F0F8-639B-4B46-BE33-119818D35A8E}"/>
              </a:ext>
            </a:extLst>
          </p:cNvPr>
          <p:cNvPicPr/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702781" y="4492874"/>
            <a:ext cx="2420226" cy="1757456"/>
          </a:xfrm>
          <a:prstGeom prst="rect">
            <a:avLst/>
          </a:prstGeom>
        </p:spPr>
      </p:pic>
      <p:pic>
        <p:nvPicPr>
          <p:cNvPr id="13" name="Image11">
            <a:extLst>
              <a:ext uri="{FF2B5EF4-FFF2-40B4-BE49-F238E27FC236}">
                <a16:creationId xmlns:a16="http://schemas.microsoft.com/office/drawing/2014/main" id="{972051B3-2778-F94F-A768-3F86744BA490}"/>
              </a:ext>
            </a:extLst>
          </p:cNvPr>
          <p:cNvPicPr/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364958" y="4492873"/>
            <a:ext cx="2281333" cy="1757456"/>
          </a:xfrm>
          <a:prstGeom prst="rect">
            <a:avLst/>
          </a:prstGeom>
        </p:spPr>
      </p:pic>
      <p:pic>
        <p:nvPicPr>
          <p:cNvPr id="14" name="Image6">
            <a:extLst>
              <a:ext uri="{FF2B5EF4-FFF2-40B4-BE49-F238E27FC236}">
                <a16:creationId xmlns:a16="http://schemas.microsoft.com/office/drawing/2014/main" id="{1E7E7AEE-F15C-4B4A-8B4F-D940A63CC096}"/>
              </a:ext>
            </a:extLst>
          </p:cNvPr>
          <p:cNvPicPr/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999570" y="4492873"/>
            <a:ext cx="2262600" cy="1757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1B5B4-FD25-5E41-9515-7AB2FD1A1E33}"/>
              </a:ext>
            </a:extLst>
          </p:cNvPr>
          <p:cNvSpPr txBox="1"/>
          <p:nvPr/>
        </p:nvSpPr>
        <p:spPr>
          <a:xfrm>
            <a:off x="1656490" y="6378513"/>
            <a:ext cx="927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(54</a:t>
            </a:r>
            <a:r>
              <a:rPr lang="zh-Hans" altLang="en-US" dirty="0"/>
              <a:t> </a:t>
            </a:r>
            <a:r>
              <a:rPr lang="en-US" altLang="zh-Hans" dirty="0"/>
              <a:t>mins</a:t>
            </a:r>
            <a:r>
              <a:rPr lang="zh-Hans" altLang="en-US" dirty="0"/>
              <a:t>            </a:t>
            </a:r>
            <a:r>
              <a:rPr lang="en-GB" altLang="zh-Hans" dirty="0"/>
              <a:t>	</a:t>
            </a:r>
            <a:r>
              <a:rPr lang="zh-Hans" altLang="en-US" dirty="0"/>
              <a:t>                </a:t>
            </a:r>
            <a:r>
              <a:rPr lang="en-US" altLang="zh-Hans" dirty="0"/>
              <a:t>102</a:t>
            </a:r>
            <a:r>
              <a:rPr lang="zh-Hans" altLang="en-US" dirty="0"/>
              <a:t> </a:t>
            </a:r>
            <a:r>
              <a:rPr lang="en-US" altLang="zh-Hans" dirty="0"/>
              <a:t>mins</a:t>
            </a:r>
            <a:r>
              <a:rPr lang="zh-Hans" altLang="en-US" dirty="0"/>
              <a:t>                        </a:t>
            </a:r>
            <a:r>
              <a:rPr lang="en-US" altLang="zh-Hans" dirty="0"/>
              <a:t>92</a:t>
            </a:r>
            <a:r>
              <a:rPr lang="zh-Hans" altLang="en-US" dirty="0"/>
              <a:t> </a:t>
            </a:r>
            <a:r>
              <a:rPr lang="en-US" altLang="zh-Hans" dirty="0"/>
              <a:t>mins</a:t>
            </a:r>
            <a:r>
              <a:rPr lang="zh-Hans" altLang="en-US" dirty="0"/>
              <a:t>                              </a:t>
            </a:r>
            <a:r>
              <a:rPr lang="en-US" altLang="zh-Hans" dirty="0"/>
              <a:t>56</a:t>
            </a:r>
            <a:r>
              <a:rPr lang="zh-Hans" altLang="en-US" dirty="0"/>
              <a:t> </a:t>
            </a:r>
            <a:r>
              <a:rPr lang="en-US" altLang="zh-Hans" dirty="0"/>
              <a:t>mins)</a:t>
            </a:r>
            <a:r>
              <a:rPr lang="zh-Hans" altLang="en-US" dirty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87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38080" y="365040"/>
            <a:ext cx="10515240" cy="914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Calibri Light"/>
              </a:rPr>
              <a:t>3. Result –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Grid</a:t>
            </a:r>
            <a:r>
              <a:rPr lang="zh-Hans" altLang="en-US" sz="4400" b="1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search</a:t>
            </a:r>
            <a:r>
              <a:rPr lang="zh-Hans" altLang="en-US" sz="4400" b="1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at</a:t>
            </a:r>
            <a:r>
              <a:rPr lang="zh-Hans" altLang="en-US" sz="4400" b="1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each</a:t>
            </a:r>
            <a:r>
              <a:rPr lang="zh-Hans" altLang="en-US" sz="4400" b="1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time</a:t>
            </a:r>
            <a:r>
              <a:rPr lang="zh-Hans" altLang="en-US" sz="4400" b="1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Hans" sz="4400" b="1" spc="-1" dirty="0">
                <a:solidFill>
                  <a:srgbClr val="000000"/>
                </a:solidFill>
                <a:latin typeface="Calibri Light"/>
              </a:rPr>
              <a:t>point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F53A5C-D4FE-3D47-99F9-2A613CD08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788521E6-B936-A54E-B405-847E7EE0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5BD94E-D9B5-D640-B8E5-790700822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98802"/>
              </p:ext>
            </p:extLst>
          </p:nvPr>
        </p:nvGraphicFramePr>
        <p:xfrm>
          <a:off x="381965" y="1737000"/>
          <a:ext cx="11505240" cy="4195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10">
                  <a:extLst>
                    <a:ext uri="{9D8B030D-6E8A-4147-A177-3AD203B41FA5}">
                      <a16:colId xmlns:a16="http://schemas.microsoft.com/office/drawing/2014/main" val="1776307563"/>
                    </a:ext>
                  </a:extLst>
                </a:gridCol>
                <a:gridCol w="1417900">
                  <a:extLst>
                    <a:ext uri="{9D8B030D-6E8A-4147-A177-3AD203B41FA5}">
                      <a16:colId xmlns:a16="http://schemas.microsoft.com/office/drawing/2014/main" val="2408749767"/>
                    </a:ext>
                  </a:extLst>
                </a:gridCol>
                <a:gridCol w="1438155">
                  <a:extLst>
                    <a:ext uri="{9D8B030D-6E8A-4147-A177-3AD203B41FA5}">
                      <a16:colId xmlns:a16="http://schemas.microsoft.com/office/drawing/2014/main" val="3239331688"/>
                    </a:ext>
                  </a:extLst>
                </a:gridCol>
                <a:gridCol w="1438155">
                  <a:extLst>
                    <a:ext uri="{9D8B030D-6E8A-4147-A177-3AD203B41FA5}">
                      <a16:colId xmlns:a16="http://schemas.microsoft.com/office/drawing/2014/main" val="2728333750"/>
                    </a:ext>
                  </a:extLst>
                </a:gridCol>
                <a:gridCol w="1438155">
                  <a:extLst>
                    <a:ext uri="{9D8B030D-6E8A-4147-A177-3AD203B41FA5}">
                      <a16:colId xmlns:a16="http://schemas.microsoft.com/office/drawing/2014/main" val="315003884"/>
                    </a:ext>
                  </a:extLst>
                </a:gridCol>
                <a:gridCol w="1438155">
                  <a:extLst>
                    <a:ext uri="{9D8B030D-6E8A-4147-A177-3AD203B41FA5}">
                      <a16:colId xmlns:a16="http://schemas.microsoft.com/office/drawing/2014/main" val="409114190"/>
                    </a:ext>
                  </a:extLst>
                </a:gridCol>
                <a:gridCol w="1438155">
                  <a:extLst>
                    <a:ext uri="{9D8B030D-6E8A-4147-A177-3AD203B41FA5}">
                      <a16:colId xmlns:a16="http://schemas.microsoft.com/office/drawing/2014/main" val="846136711"/>
                    </a:ext>
                  </a:extLst>
                </a:gridCol>
                <a:gridCol w="1438155">
                  <a:extLst>
                    <a:ext uri="{9D8B030D-6E8A-4147-A177-3AD203B41FA5}">
                      <a16:colId xmlns:a16="http://schemas.microsoft.com/office/drawing/2014/main" val="1990332389"/>
                    </a:ext>
                  </a:extLst>
                </a:gridCol>
              </a:tblGrid>
              <a:tr h="50430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zh-Hans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Hans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558658"/>
                  </a:ext>
                </a:extLst>
              </a:tr>
              <a:tr h="1230506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600" b="1" dirty="0"/>
                        <a:t>Analytical</a:t>
                      </a:r>
                      <a:r>
                        <a:rPr lang="zh-Hans" altLang="en-US" sz="1600" b="1" dirty="0"/>
                        <a:t> </a:t>
                      </a:r>
                      <a:r>
                        <a:rPr lang="en-US" altLang="zh-Hans" sz="1600" b="1" dirty="0"/>
                        <a:t>Solution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462576"/>
                  </a:ext>
                </a:extLst>
              </a:tr>
              <a:tr h="1230506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600" b="1" dirty="0"/>
                        <a:t>Simulation</a:t>
                      </a:r>
                      <a:r>
                        <a:rPr lang="zh-Hans" altLang="en-US" sz="1600" b="1" dirty="0"/>
                        <a:t> </a:t>
                      </a:r>
                      <a:r>
                        <a:rPr lang="en-US" altLang="zh-Hans" sz="1600" b="1" dirty="0"/>
                        <a:t>–</a:t>
                      </a:r>
                      <a:r>
                        <a:rPr lang="zh-Hans" altLang="en-US" sz="1600" b="1" dirty="0"/>
                        <a:t> </a:t>
                      </a:r>
                      <a:r>
                        <a:rPr lang="en-US" altLang="zh-Hans" sz="1600" b="1" dirty="0"/>
                        <a:t>loglikelihood</a:t>
                      </a:r>
                      <a:r>
                        <a:rPr lang="zh-Hans" altLang="en-US" sz="1600" b="1" dirty="0"/>
                        <a:t> 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769219"/>
                  </a:ext>
                </a:extLst>
              </a:tr>
              <a:tr h="1230506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600" b="1" dirty="0"/>
                        <a:t>Simulation</a:t>
                      </a:r>
                      <a:r>
                        <a:rPr lang="zh-Hans" altLang="en-US" sz="1600" b="1" dirty="0"/>
                        <a:t> </a:t>
                      </a:r>
                      <a:r>
                        <a:rPr lang="en-US" altLang="zh-Hans" sz="1600" b="1" dirty="0"/>
                        <a:t>–</a:t>
                      </a:r>
                      <a:r>
                        <a:rPr lang="zh-Hans" altLang="en-US" sz="1600" b="1" dirty="0"/>
                        <a:t> </a:t>
                      </a:r>
                      <a:r>
                        <a:rPr lang="en-US" altLang="zh-Hans" sz="1600" b="1" dirty="0"/>
                        <a:t>distance</a:t>
                      </a:r>
                      <a:r>
                        <a:rPr lang="zh-Hans" altLang="en-US" sz="1600" b="1" dirty="0"/>
                        <a:t> 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45013"/>
                  </a:ext>
                </a:extLst>
              </a:tr>
            </a:tbl>
          </a:graphicData>
        </a:graphic>
      </p:graphicFrame>
      <p:pic>
        <p:nvPicPr>
          <p:cNvPr id="50" name="Image15">
            <a:extLst>
              <a:ext uri="{FF2B5EF4-FFF2-40B4-BE49-F238E27FC236}">
                <a16:creationId xmlns:a16="http://schemas.microsoft.com/office/drawing/2014/main" id="{BFCD3305-56CD-524E-BDB7-2D90B6AB8451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86674" y="2313019"/>
            <a:ext cx="1319513" cy="1055214"/>
          </a:xfrm>
          <a:prstGeom prst="rect">
            <a:avLst/>
          </a:prstGeom>
        </p:spPr>
      </p:pic>
      <p:pic>
        <p:nvPicPr>
          <p:cNvPr id="51" name="Image16">
            <a:extLst>
              <a:ext uri="{FF2B5EF4-FFF2-40B4-BE49-F238E27FC236}">
                <a16:creationId xmlns:a16="http://schemas.microsoft.com/office/drawing/2014/main" id="{F332E8C2-6419-974C-9DF1-5106BF89FD7D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06397" y="2313019"/>
            <a:ext cx="1277178" cy="1055214"/>
          </a:xfrm>
          <a:prstGeom prst="rect">
            <a:avLst/>
          </a:prstGeom>
        </p:spPr>
      </p:pic>
      <p:pic>
        <p:nvPicPr>
          <p:cNvPr id="52" name="Image17">
            <a:extLst>
              <a:ext uri="{FF2B5EF4-FFF2-40B4-BE49-F238E27FC236}">
                <a16:creationId xmlns:a16="http://schemas.microsoft.com/office/drawing/2014/main" id="{206A8CFC-710E-0345-847B-813257A69F88}"/>
              </a:ext>
            </a:extLst>
          </p:cNvPr>
          <p:cNvPicPr/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706935" y="2313019"/>
            <a:ext cx="1369774" cy="1055214"/>
          </a:xfrm>
          <a:prstGeom prst="rect">
            <a:avLst/>
          </a:prstGeom>
        </p:spPr>
      </p:pic>
      <p:pic>
        <p:nvPicPr>
          <p:cNvPr id="53" name="Image18">
            <a:extLst>
              <a:ext uri="{FF2B5EF4-FFF2-40B4-BE49-F238E27FC236}">
                <a16:creationId xmlns:a16="http://schemas.microsoft.com/office/drawing/2014/main" id="{80A05B75-4321-954B-9D8B-B69EE3E84E06}"/>
              </a:ext>
            </a:extLst>
          </p:cNvPr>
          <p:cNvPicPr/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211644" y="2313019"/>
            <a:ext cx="1300326" cy="1055214"/>
          </a:xfrm>
          <a:prstGeom prst="rect">
            <a:avLst/>
          </a:prstGeom>
        </p:spPr>
      </p:pic>
      <p:pic>
        <p:nvPicPr>
          <p:cNvPr id="54" name="Image19">
            <a:extLst>
              <a:ext uri="{FF2B5EF4-FFF2-40B4-BE49-F238E27FC236}">
                <a16:creationId xmlns:a16="http://schemas.microsoft.com/office/drawing/2014/main" id="{57AF992B-ED65-7440-B2C9-7AEEA6ADFB71}"/>
              </a:ext>
            </a:extLst>
          </p:cNvPr>
          <p:cNvPicPr/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658479" y="2313019"/>
            <a:ext cx="1288751" cy="1055214"/>
          </a:xfrm>
          <a:prstGeom prst="rect">
            <a:avLst/>
          </a:prstGeom>
        </p:spPr>
      </p:pic>
      <p:pic>
        <p:nvPicPr>
          <p:cNvPr id="55" name="Image20">
            <a:extLst>
              <a:ext uri="{FF2B5EF4-FFF2-40B4-BE49-F238E27FC236}">
                <a16:creationId xmlns:a16="http://schemas.microsoft.com/office/drawing/2014/main" id="{D0748C4C-3BB0-5F45-B6F2-680AF20B45A4}"/>
              </a:ext>
            </a:extLst>
          </p:cNvPr>
          <p:cNvPicPr/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105313" y="2313019"/>
            <a:ext cx="1277177" cy="1055214"/>
          </a:xfrm>
          <a:prstGeom prst="rect">
            <a:avLst/>
          </a:prstGeom>
        </p:spPr>
      </p:pic>
      <p:pic>
        <p:nvPicPr>
          <p:cNvPr id="56" name="Image21">
            <a:extLst>
              <a:ext uri="{FF2B5EF4-FFF2-40B4-BE49-F238E27FC236}">
                <a16:creationId xmlns:a16="http://schemas.microsoft.com/office/drawing/2014/main" id="{1FAE9B17-5E11-9C4A-A833-A3EA49C30DD6}"/>
              </a:ext>
            </a:extLst>
          </p:cNvPr>
          <p:cNvPicPr/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0548187" y="2313019"/>
            <a:ext cx="1257992" cy="1055214"/>
          </a:xfrm>
          <a:prstGeom prst="rect">
            <a:avLst/>
          </a:prstGeom>
        </p:spPr>
      </p:pic>
      <p:pic>
        <p:nvPicPr>
          <p:cNvPr id="65" name="Image22">
            <a:extLst>
              <a:ext uri="{FF2B5EF4-FFF2-40B4-BE49-F238E27FC236}">
                <a16:creationId xmlns:a16="http://schemas.microsoft.com/office/drawing/2014/main" id="{2470C0BF-10C4-544D-9724-35286940A46A}"/>
              </a:ext>
            </a:extLst>
          </p:cNvPr>
          <p:cNvPicPr/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878850" y="3518704"/>
            <a:ext cx="1315761" cy="1134319"/>
          </a:xfrm>
          <a:prstGeom prst="rect">
            <a:avLst/>
          </a:prstGeom>
        </p:spPr>
      </p:pic>
      <p:pic>
        <p:nvPicPr>
          <p:cNvPr id="66" name="Image23">
            <a:extLst>
              <a:ext uri="{FF2B5EF4-FFF2-40B4-BE49-F238E27FC236}">
                <a16:creationId xmlns:a16="http://schemas.microsoft.com/office/drawing/2014/main" id="{49B3DC2F-70BF-EA4F-A4BD-4C8283ED5195}"/>
              </a:ext>
            </a:extLst>
          </p:cNvPr>
          <p:cNvPicPr/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3317972" y="3518704"/>
            <a:ext cx="1265603" cy="1122744"/>
          </a:xfrm>
          <a:prstGeom prst="rect">
            <a:avLst/>
          </a:prstGeom>
        </p:spPr>
      </p:pic>
      <p:pic>
        <p:nvPicPr>
          <p:cNvPr id="67" name="Image24">
            <a:extLst>
              <a:ext uri="{FF2B5EF4-FFF2-40B4-BE49-F238E27FC236}">
                <a16:creationId xmlns:a16="http://schemas.microsoft.com/office/drawing/2014/main" id="{3ACBAAEE-5D41-3C4C-A012-002E7CE0F0F4}"/>
              </a:ext>
            </a:extLst>
          </p:cNvPr>
          <p:cNvPicPr/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4718511" y="3523398"/>
            <a:ext cx="1358198" cy="1118050"/>
          </a:xfrm>
          <a:prstGeom prst="rect">
            <a:avLst/>
          </a:prstGeom>
        </p:spPr>
      </p:pic>
      <p:pic>
        <p:nvPicPr>
          <p:cNvPr id="68" name="Image25">
            <a:extLst>
              <a:ext uri="{FF2B5EF4-FFF2-40B4-BE49-F238E27FC236}">
                <a16:creationId xmlns:a16="http://schemas.microsoft.com/office/drawing/2014/main" id="{5690F5BA-CBEF-0745-B535-E072F1CD67B6}"/>
              </a:ext>
            </a:extLst>
          </p:cNvPr>
          <p:cNvPicPr/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6196104" y="3518704"/>
            <a:ext cx="1315865" cy="1122744"/>
          </a:xfrm>
          <a:prstGeom prst="rect">
            <a:avLst/>
          </a:prstGeom>
        </p:spPr>
      </p:pic>
      <p:pic>
        <p:nvPicPr>
          <p:cNvPr id="69" name="Image26">
            <a:extLst>
              <a:ext uri="{FF2B5EF4-FFF2-40B4-BE49-F238E27FC236}">
                <a16:creationId xmlns:a16="http://schemas.microsoft.com/office/drawing/2014/main" id="{82743173-E95E-A247-9DDC-5EE0BCAED1ED}"/>
              </a:ext>
            </a:extLst>
          </p:cNvPr>
          <p:cNvPicPr/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7631364" y="3518704"/>
            <a:ext cx="1315865" cy="1122744"/>
          </a:xfrm>
          <a:prstGeom prst="rect">
            <a:avLst/>
          </a:prstGeom>
        </p:spPr>
      </p:pic>
      <p:pic>
        <p:nvPicPr>
          <p:cNvPr id="70" name="Image27">
            <a:extLst>
              <a:ext uri="{FF2B5EF4-FFF2-40B4-BE49-F238E27FC236}">
                <a16:creationId xmlns:a16="http://schemas.microsoft.com/office/drawing/2014/main" id="{C4D756B6-70BF-2444-9FB2-1BEBF002C8BA}"/>
              </a:ext>
            </a:extLst>
          </p:cNvPr>
          <p:cNvPicPr/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9049210" y="3518704"/>
            <a:ext cx="1333279" cy="1122744"/>
          </a:xfrm>
          <a:prstGeom prst="rect">
            <a:avLst/>
          </a:prstGeom>
        </p:spPr>
      </p:pic>
      <p:pic>
        <p:nvPicPr>
          <p:cNvPr id="71" name="Image28">
            <a:extLst>
              <a:ext uri="{FF2B5EF4-FFF2-40B4-BE49-F238E27FC236}">
                <a16:creationId xmlns:a16="http://schemas.microsoft.com/office/drawing/2014/main" id="{48FFAF94-634B-B848-A376-F438BD246B74}"/>
              </a:ext>
            </a:extLst>
          </p:cNvPr>
          <p:cNvPicPr/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10482493" y="3518704"/>
            <a:ext cx="1404712" cy="1122744"/>
          </a:xfrm>
          <a:prstGeom prst="rect">
            <a:avLst/>
          </a:prstGeom>
        </p:spPr>
      </p:pic>
      <p:pic>
        <p:nvPicPr>
          <p:cNvPr id="72" name="Image8">
            <a:extLst>
              <a:ext uri="{FF2B5EF4-FFF2-40B4-BE49-F238E27FC236}">
                <a16:creationId xmlns:a16="http://schemas.microsoft.com/office/drawing/2014/main" id="{6EFD60F5-055E-CE45-91FF-872F3C55FF57}"/>
              </a:ext>
            </a:extLst>
          </p:cNvPr>
          <p:cNvPicPr/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886673" y="4756638"/>
            <a:ext cx="1319513" cy="1100153"/>
          </a:xfrm>
          <a:prstGeom prst="rect">
            <a:avLst/>
          </a:prstGeom>
        </p:spPr>
      </p:pic>
      <p:pic>
        <p:nvPicPr>
          <p:cNvPr id="74" name="Image9">
            <a:extLst>
              <a:ext uri="{FF2B5EF4-FFF2-40B4-BE49-F238E27FC236}">
                <a16:creationId xmlns:a16="http://schemas.microsoft.com/office/drawing/2014/main" id="{1060EED5-9019-A340-9123-CD71CACB1165}"/>
              </a:ext>
            </a:extLst>
          </p:cNvPr>
          <p:cNvPicPr/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3317973" y="4767397"/>
            <a:ext cx="1265601" cy="1089393"/>
          </a:xfrm>
          <a:prstGeom prst="rect">
            <a:avLst/>
          </a:prstGeom>
        </p:spPr>
      </p:pic>
      <p:pic>
        <p:nvPicPr>
          <p:cNvPr id="75" name="Image10">
            <a:extLst>
              <a:ext uri="{FF2B5EF4-FFF2-40B4-BE49-F238E27FC236}">
                <a16:creationId xmlns:a16="http://schemas.microsoft.com/office/drawing/2014/main" id="{198B24AB-4173-F64E-A34C-3DECFF81D466}"/>
              </a:ext>
            </a:extLst>
          </p:cNvPr>
          <p:cNvPicPr/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4706936" y="4754701"/>
            <a:ext cx="1369774" cy="1102088"/>
          </a:xfrm>
          <a:prstGeom prst="rect">
            <a:avLst/>
          </a:prstGeom>
        </p:spPr>
      </p:pic>
      <p:pic>
        <p:nvPicPr>
          <p:cNvPr id="76" name="Image11">
            <a:extLst>
              <a:ext uri="{FF2B5EF4-FFF2-40B4-BE49-F238E27FC236}">
                <a16:creationId xmlns:a16="http://schemas.microsoft.com/office/drawing/2014/main" id="{8AF4F36D-B689-A942-B2E2-D4FADCA92EF9}"/>
              </a:ext>
            </a:extLst>
          </p:cNvPr>
          <p:cNvPicPr/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6211488" y="4754701"/>
            <a:ext cx="1300481" cy="1102088"/>
          </a:xfrm>
          <a:prstGeom prst="rect">
            <a:avLst/>
          </a:prstGeom>
        </p:spPr>
      </p:pic>
      <p:pic>
        <p:nvPicPr>
          <p:cNvPr id="77" name="Image12">
            <a:extLst>
              <a:ext uri="{FF2B5EF4-FFF2-40B4-BE49-F238E27FC236}">
                <a16:creationId xmlns:a16="http://schemas.microsoft.com/office/drawing/2014/main" id="{D9791C80-D702-8445-8822-5BDDF1A99965}"/>
              </a:ext>
            </a:extLst>
          </p:cNvPr>
          <p:cNvPicPr/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7662441" y="4767397"/>
            <a:ext cx="1284788" cy="1089392"/>
          </a:xfrm>
          <a:prstGeom prst="rect">
            <a:avLst/>
          </a:prstGeom>
        </p:spPr>
      </p:pic>
      <p:pic>
        <p:nvPicPr>
          <p:cNvPr id="78" name="Image13">
            <a:extLst>
              <a:ext uri="{FF2B5EF4-FFF2-40B4-BE49-F238E27FC236}">
                <a16:creationId xmlns:a16="http://schemas.microsoft.com/office/drawing/2014/main" id="{8BC36B50-30DE-3E41-A04C-364987CCA40E}"/>
              </a:ext>
            </a:extLst>
          </p:cNvPr>
          <p:cNvPicPr/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9105313" y="4767397"/>
            <a:ext cx="1296368" cy="1102088"/>
          </a:xfrm>
          <a:prstGeom prst="rect">
            <a:avLst/>
          </a:prstGeom>
        </p:spPr>
      </p:pic>
      <p:pic>
        <p:nvPicPr>
          <p:cNvPr id="79" name="Image14">
            <a:extLst>
              <a:ext uri="{FF2B5EF4-FFF2-40B4-BE49-F238E27FC236}">
                <a16:creationId xmlns:a16="http://schemas.microsoft.com/office/drawing/2014/main" id="{92364E44-32FC-AD49-9AE1-243255BAC0AC}"/>
              </a:ext>
            </a:extLst>
          </p:cNvPr>
          <p:cNvPicPr/>
          <p:nvPr/>
        </p:nvPicPr>
        <p:blipFill>
          <a:blip r:embed="rId23">
            <a:lum/>
            <a:alphaModFix/>
          </a:blip>
          <a:srcRect/>
          <a:stretch>
            <a:fillRect/>
          </a:stretch>
        </p:blipFill>
        <p:spPr>
          <a:xfrm>
            <a:off x="10555797" y="4755196"/>
            <a:ext cx="1331408" cy="110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85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3C9A-8EC6-2749-A89A-22B88DBA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4.</a:t>
            </a:r>
            <a:r>
              <a:rPr lang="zh-Hans" altLang="en-US" dirty="0"/>
              <a:t> </a:t>
            </a:r>
            <a:r>
              <a:rPr lang="en-US" altLang="zh-Hans" dirty="0"/>
              <a:t>Discussion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Analytical</a:t>
            </a:r>
            <a:r>
              <a:rPr lang="zh-Hans" altLang="en-US" dirty="0"/>
              <a:t> </a:t>
            </a:r>
            <a:r>
              <a:rPr lang="en-US" altLang="zh-Hans" dirty="0"/>
              <a:t>solution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50745-27CE-8E4B-8034-893D03F6D3C8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25096-6BA9-0D49-BE61-1AA1B9AE690F}"/>
              </a:ext>
            </a:extLst>
          </p:cNvPr>
          <p:cNvSpPr txBox="1"/>
          <p:nvPr/>
        </p:nvSpPr>
        <p:spPr>
          <a:xfrm>
            <a:off x="1157469" y="1825560"/>
            <a:ext cx="355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Fail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(r,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rho)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FACC5-F08F-C844-854A-0529D4DB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43" y="2460243"/>
            <a:ext cx="9697029" cy="308159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CEE264-AA20-5144-B15A-6F33F939218B}"/>
              </a:ext>
            </a:extLst>
          </p:cNvPr>
          <p:cNvSpPr/>
          <p:nvPr/>
        </p:nvSpPr>
        <p:spPr>
          <a:xfrm>
            <a:off x="1469982" y="2494968"/>
            <a:ext cx="2095018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062346-2AA5-E046-B752-DB6CAE731736}"/>
              </a:ext>
            </a:extLst>
          </p:cNvPr>
          <p:cNvSpPr/>
          <p:nvPr/>
        </p:nvSpPr>
        <p:spPr>
          <a:xfrm>
            <a:off x="2432601" y="4815067"/>
            <a:ext cx="4153386" cy="481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3C9A-8EC6-2749-A89A-22B88DBA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4.</a:t>
            </a:r>
            <a:r>
              <a:rPr lang="zh-Hans" altLang="en-US" dirty="0"/>
              <a:t> </a:t>
            </a:r>
            <a:r>
              <a:rPr lang="en-US" altLang="zh-Hans" dirty="0"/>
              <a:t>Discussion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Simulation</a:t>
            </a:r>
            <a:r>
              <a:rPr lang="zh-Hans" altLang="en-US" dirty="0"/>
              <a:t> </a:t>
            </a:r>
            <a:r>
              <a:rPr lang="en-US" altLang="zh-Hans" dirty="0"/>
              <a:t>&amp;</a:t>
            </a:r>
            <a:r>
              <a:rPr lang="zh-Hans" altLang="en-US" dirty="0"/>
              <a:t> </a:t>
            </a:r>
            <a:r>
              <a:rPr lang="en-US" altLang="zh-Hans" dirty="0"/>
              <a:t>loglikelihood</a:t>
            </a:r>
            <a:endParaRPr lang="en-US" dirty="0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7EA83881-AFB8-6449-A979-5E863C945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450243"/>
              </p:ext>
            </p:extLst>
          </p:nvPr>
        </p:nvGraphicFramePr>
        <p:xfrm>
          <a:off x="2461713" y="2215880"/>
          <a:ext cx="8742592" cy="754560"/>
        </p:xfrm>
        <a:graphic>
          <a:graphicData uri="http://schemas.openxmlformats.org/drawingml/2006/table">
            <a:tbl>
              <a:tblPr/>
              <a:tblGrid>
                <a:gridCol w="185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523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Clone size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Probability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0.38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0.06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0.005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  <a:endParaRPr lang="en-GB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CustomShape 4">
            <a:extLst>
              <a:ext uri="{FF2B5EF4-FFF2-40B4-BE49-F238E27FC236}">
                <a16:creationId xmlns:a16="http://schemas.microsoft.com/office/drawing/2014/main" id="{2D57DEFA-4FA7-D54F-96BB-F08D530F97C0}"/>
              </a:ext>
            </a:extLst>
          </p:cNvPr>
          <p:cNvSpPr/>
          <p:nvPr/>
        </p:nvSpPr>
        <p:spPr>
          <a:xfrm>
            <a:off x="4535313" y="2168720"/>
            <a:ext cx="496080" cy="871200"/>
          </a:xfrm>
          <a:prstGeom prst="roundRect">
            <a:avLst>
              <a:gd name="adj" fmla="val 35088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90FE2EDC-1DC0-3643-ADB8-45DA2B8D6C69}"/>
              </a:ext>
            </a:extLst>
          </p:cNvPr>
          <p:cNvSpPr/>
          <p:nvPr/>
        </p:nvSpPr>
        <p:spPr>
          <a:xfrm>
            <a:off x="5450793" y="2168720"/>
            <a:ext cx="496080" cy="871200"/>
          </a:xfrm>
          <a:prstGeom prst="roundRect">
            <a:avLst>
              <a:gd name="adj" fmla="val 35088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8B186E-7EFB-AE4E-B7C1-A4B5EC649F63}"/>
              </a:ext>
            </a:extLst>
          </p:cNvPr>
          <p:cNvSpPr/>
          <p:nvPr/>
        </p:nvSpPr>
        <p:spPr>
          <a:xfrm>
            <a:off x="6354033" y="2168720"/>
            <a:ext cx="1459800" cy="871200"/>
          </a:xfrm>
          <a:prstGeom prst="roundRect">
            <a:avLst>
              <a:gd name="adj" fmla="val 21599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849AAAE7-305E-5B49-8EA0-C170DD6E31B1}"/>
              </a:ext>
            </a:extLst>
          </p:cNvPr>
          <p:cNvSpPr/>
          <p:nvPr/>
        </p:nvSpPr>
        <p:spPr>
          <a:xfrm>
            <a:off x="8141793" y="2168720"/>
            <a:ext cx="2219400" cy="871200"/>
          </a:xfrm>
          <a:prstGeom prst="roundRect">
            <a:avLst>
              <a:gd name="adj" fmla="val 21599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D76A19DF-9C9E-C94A-8C20-86C1E5BA595D}"/>
              </a:ext>
            </a:extLst>
          </p:cNvPr>
          <p:cNvSpPr/>
          <p:nvPr/>
        </p:nvSpPr>
        <p:spPr>
          <a:xfrm>
            <a:off x="3736293" y="3089755"/>
            <a:ext cx="551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the size of </a:t>
            </a:r>
            <a:r>
              <a:rPr lang="en-US" altLang="zh-Hans" sz="2000" spc="-1" dirty="0">
                <a:solidFill>
                  <a:srgbClr val="000000"/>
                </a:solidFill>
                <a:latin typeface="Calibri"/>
              </a:rPr>
              <a:t>each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 bin: 1, 1, 2, 4, 8, 16, 32,,,,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3257B-266A-9547-8802-D15554311087}"/>
              </a:ext>
            </a:extLst>
          </p:cNvPr>
          <p:cNvSpPr txBox="1"/>
          <p:nvPr/>
        </p:nvSpPr>
        <p:spPr>
          <a:xfrm>
            <a:off x="1145327" y="1530663"/>
            <a:ext cx="6964984" cy="50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Binning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loglikelihood</a:t>
            </a:r>
            <a:endParaRPr lang="en-US" altLang="zh-Han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loglikelihood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0,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loglikelihood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log10(1/100,000)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1F11A71-9DCC-6E47-B85E-D0A253644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879579"/>
              </p:ext>
            </p:extLst>
          </p:nvPr>
        </p:nvGraphicFramePr>
        <p:xfrm>
          <a:off x="2461713" y="3710211"/>
          <a:ext cx="8754166" cy="754560"/>
        </p:xfrm>
        <a:graphic>
          <a:graphicData uri="http://schemas.openxmlformats.org/drawingml/2006/table">
            <a:tbl>
              <a:tblPr/>
              <a:tblGrid>
                <a:gridCol w="185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5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68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Clone size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Probability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0.38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0.06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0.005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6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……</a:t>
                      </a:r>
                      <a:endParaRPr lang="en-GB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5A5A5"/>
                      </a:solidFill>
                    </a:lnL>
                    <a:lnR w="12240">
                      <a:solidFill>
                        <a:srgbClr val="A5A5A5"/>
                      </a:solidFill>
                    </a:lnR>
                    <a:lnT w="12240">
                      <a:solidFill>
                        <a:srgbClr val="A5A5A5"/>
                      </a:solidFill>
                    </a:lnT>
                    <a:lnB w="12240">
                      <a:solidFill>
                        <a:srgbClr val="A5A5A5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CustomShape 4">
            <a:extLst>
              <a:ext uri="{FF2B5EF4-FFF2-40B4-BE49-F238E27FC236}">
                <a16:creationId xmlns:a16="http://schemas.microsoft.com/office/drawing/2014/main" id="{8E96B7EA-0134-0649-9B12-D2BC7E7BAA72}"/>
              </a:ext>
            </a:extLst>
          </p:cNvPr>
          <p:cNvSpPr/>
          <p:nvPr/>
        </p:nvSpPr>
        <p:spPr>
          <a:xfrm>
            <a:off x="4535313" y="3663051"/>
            <a:ext cx="496080" cy="871200"/>
          </a:xfrm>
          <a:prstGeom prst="roundRect">
            <a:avLst>
              <a:gd name="adj" fmla="val 35088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4EC3C21-08D2-A547-97D3-A01B1F6C68BE}"/>
              </a:ext>
            </a:extLst>
          </p:cNvPr>
          <p:cNvSpPr/>
          <p:nvPr/>
        </p:nvSpPr>
        <p:spPr>
          <a:xfrm>
            <a:off x="5450793" y="3663051"/>
            <a:ext cx="496080" cy="871200"/>
          </a:xfrm>
          <a:prstGeom prst="roundRect">
            <a:avLst>
              <a:gd name="adj" fmla="val 35088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076B2017-F172-F146-9D00-7A4D51E47CC0}"/>
              </a:ext>
            </a:extLst>
          </p:cNvPr>
          <p:cNvSpPr/>
          <p:nvPr/>
        </p:nvSpPr>
        <p:spPr>
          <a:xfrm>
            <a:off x="6354033" y="3663051"/>
            <a:ext cx="2459532" cy="871200"/>
          </a:xfrm>
          <a:prstGeom prst="roundRect">
            <a:avLst>
              <a:gd name="adj" fmla="val 21599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076E8264-192E-1D4C-9D14-04B809B6359B}"/>
              </a:ext>
            </a:extLst>
          </p:cNvPr>
          <p:cNvSpPr/>
          <p:nvPr/>
        </p:nvSpPr>
        <p:spPr>
          <a:xfrm>
            <a:off x="9074562" y="3663051"/>
            <a:ext cx="1840375" cy="871200"/>
          </a:xfrm>
          <a:prstGeom prst="roundRect">
            <a:avLst>
              <a:gd name="adj" fmla="val 21599"/>
            </a:avLst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BAA51750-0ECA-4740-A8C4-D2355400286B}"/>
              </a:ext>
            </a:extLst>
          </p:cNvPr>
          <p:cNvSpPr/>
          <p:nvPr/>
        </p:nvSpPr>
        <p:spPr>
          <a:xfrm>
            <a:off x="3736293" y="4584086"/>
            <a:ext cx="5515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the size of </a:t>
            </a:r>
            <a:r>
              <a:rPr lang="en-US" altLang="zh-Hans" sz="2000" spc="-1" dirty="0">
                <a:solidFill>
                  <a:srgbClr val="000000"/>
                </a:solidFill>
                <a:latin typeface="Calibri"/>
              </a:rPr>
              <a:t>each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 bin: 1, 1, </a:t>
            </a:r>
            <a:r>
              <a:rPr lang="en-US" altLang="zh-Hans" sz="2000" spc="-1" dirty="0">
                <a:solidFill>
                  <a:srgbClr val="000000"/>
                </a:solidFill>
                <a:latin typeface="Calibri"/>
              </a:rPr>
              <a:t>3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,</a:t>
            </a:r>
            <a:r>
              <a:rPr lang="zh-Hans" altLang="en-US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altLang="zh-Hans" sz="2000" b="0" strike="noStrike" spc="-1" dirty="0">
                <a:solidFill>
                  <a:srgbClr val="000000"/>
                </a:solidFill>
                <a:latin typeface="Calibri"/>
              </a:rPr>
              <a:t>9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,</a:t>
            </a:r>
            <a:r>
              <a:rPr lang="zh-Hans" altLang="en-US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altLang="zh-Hans" sz="2000" b="0" strike="noStrike" spc="-1" dirty="0">
                <a:solidFill>
                  <a:srgbClr val="000000"/>
                </a:solidFill>
                <a:latin typeface="Calibri"/>
              </a:rPr>
              <a:t>27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,</a:t>
            </a:r>
            <a:r>
              <a:rPr lang="zh-Hans" altLang="en-US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altLang="zh-Hans" sz="2000" b="0" strike="noStrike" spc="-1" dirty="0">
                <a:solidFill>
                  <a:srgbClr val="000000"/>
                </a:solidFill>
                <a:latin typeface="Calibri"/>
              </a:rPr>
              <a:t>81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,</a:t>
            </a:r>
            <a:r>
              <a:rPr lang="en-US" altLang="zh-Hans" sz="2000" b="0" strike="noStrike" spc="-1" dirty="0">
                <a:solidFill>
                  <a:srgbClr val="000000"/>
                </a:solidFill>
                <a:latin typeface="Calibri"/>
              </a:rPr>
              <a:t>,,,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1EA9078-370A-6545-A9B3-A7F1AE19C27D}"/>
              </a:ext>
            </a:extLst>
          </p:cNvPr>
          <p:cNvSpPr/>
          <p:nvPr/>
        </p:nvSpPr>
        <p:spPr>
          <a:xfrm>
            <a:off x="382745" y="2360431"/>
            <a:ext cx="1828097" cy="465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600" b="1" dirty="0">
                <a:solidFill>
                  <a:schemeClr val="tx1"/>
                </a:solidFill>
              </a:rPr>
              <a:t>original</a:t>
            </a:r>
            <a:r>
              <a:rPr lang="zh-Hans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Hans" sz="1600" b="1" dirty="0">
                <a:solidFill>
                  <a:schemeClr val="tx1"/>
                </a:solidFill>
              </a:rPr>
              <a:t>method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859F22-A5E1-EB47-9C47-EAFC39239D6B}"/>
              </a:ext>
            </a:extLst>
          </p:cNvPr>
          <p:cNvSpPr/>
          <p:nvPr/>
        </p:nvSpPr>
        <p:spPr>
          <a:xfrm>
            <a:off x="394320" y="5474417"/>
            <a:ext cx="1828097" cy="465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600" b="1" dirty="0">
                <a:solidFill>
                  <a:schemeClr val="tx1"/>
                </a:solidFill>
              </a:rPr>
              <a:t>original</a:t>
            </a:r>
            <a:r>
              <a:rPr lang="zh-Hans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Hans" sz="1600" b="1" dirty="0">
                <a:solidFill>
                  <a:schemeClr val="tx1"/>
                </a:solidFill>
              </a:rPr>
              <a:t>method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979A3E-CF59-F948-AC84-6951A689FBFB}"/>
              </a:ext>
            </a:extLst>
          </p:cNvPr>
          <p:cNvSpPr/>
          <p:nvPr/>
        </p:nvSpPr>
        <p:spPr>
          <a:xfrm>
            <a:off x="382745" y="3854762"/>
            <a:ext cx="1828097" cy="4654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600" b="1" dirty="0">
                <a:solidFill>
                  <a:schemeClr val="tx1"/>
                </a:solidFill>
              </a:rPr>
              <a:t>updated</a:t>
            </a:r>
            <a:r>
              <a:rPr lang="zh-Hans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Hans" sz="1600" b="1" dirty="0">
                <a:solidFill>
                  <a:schemeClr val="tx1"/>
                </a:solidFill>
              </a:rPr>
              <a:t>method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555CE2E-A486-DA4C-B76A-55CB248046D6}"/>
              </a:ext>
            </a:extLst>
          </p:cNvPr>
          <p:cNvSpPr/>
          <p:nvPr/>
        </p:nvSpPr>
        <p:spPr>
          <a:xfrm>
            <a:off x="394320" y="6038427"/>
            <a:ext cx="1828097" cy="4654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600" b="1" dirty="0">
                <a:solidFill>
                  <a:schemeClr val="tx1"/>
                </a:solidFill>
              </a:rPr>
              <a:t>updated</a:t>
            </a:r>
            <a:r>
              <a:rPr lang="zh-Hans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Hans" sz="1600" b="1" dirty="0">
                <a:solidFill>
                  <a:schemeClr val="tx1"/>
                </a:solidFill>
              </a:rPr>
              <a:t>method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06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508</Words>
  <Application>Microsoft Macintosh PowerPoint</Application>
  <PresentationFormat>Widescreen</PresentationFormat>
  <Paragraphs>174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DejaVu Sans</vt:lpstr>
      <vt:lpstr>等线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Discussion – Analytical solution</vt:lpstr>
      <vt:lpstr>4. Discussion – Simulation &amp; loglikelihood</vt:lpstr>
      <vt:lpstr>4. Discussion – Simulation &amp; loglikelihood</vt:lpstr>
      <vt:lpstr>4. Discussion – Simulation &amp; distance </vt:lpstr>
      <vt:lpstr>4. Discussion – Challenge 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Progenitor Model</dc:title>
  <dc:subject/>
  <dc:creator>Zhang, Aaron</dc:creator>
  <dc:description/>
  <cp:lastModifiedBy>ZHANG Huairen</cp:lastModifiedBy>
  <cp:revision>41</cp:revision>
  <dcterms:created xsi:type="dcterms:W3CDTF">2019-08-04T07:46:05Z</dcterms:created>
  <dcterms:modified xsi:type="dcterms:W3CDTF">2019-08-16T11:59:54Z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16.0012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